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Lst>
  <p:sldIdLst>
    <p:sldId id="294" r:id="rId3"/>
    <p:sldId id="296" r:id="rId4"/>
    <p:sldId id="300" r:id="rId5"/>
    <p:sldId id="297" r:id="rId6"/>
    <p:sldId id="261" r:id="rId7"/>
    <p:sldId id="266" r:id="rId8"/>
    <p:sldId id="270" r:id="rId9"/>
    <p:sldId id="271" r:id="rId10"/>
    <p:sldId id="272" r:id="rId11"/>
    <p:sldId id="275" r:id="rId12"/>
    <p:sldId id="273" r:id="rId13"/>
    <p:sldId id="274" r:id="rId14"/>
    <p:sldId id="277" r:id="rId15"/>
    <p:sldId id="278" r:id="rId16"/>
    <p:sldId id="279" r:id="rId17"/>
    <p:sldId id="280" r:id="rId18"/>
    <p:sldId id="282" r:id="rId19"/>
    <p:sldId id="283" r:id="rId20"/>
    <p:sldId id="298" r:id="rId21"/>
    <p:sldId id="284" r:id="rId22"/>
    <p:sldId id="307" r:id="rId23"/>
    <p:sldId id="308" r:id="rId24"/>
    <p:sldId id="309" r:id="rId25"/>
    <p:sldId id="310" r:id="rId26"/>
    <p:sldId id="311" r:id="rId27"/>
    <p:sldId id="312" r:id="rId28"/>
    <p:sldId id="313" r:id="rId29"/>
    <p:sldId id="314" r:id="rId30"/>
    <p:sldId id="299" r:id="rId31"/>
    <p:sldId id="301" r:id="rId32"/>
    <p:sldId id="302" r:id="rId33"/>
    <p:sldId id="303" r:id="rId34"/>
    <p:sldId id="304" r:id="rId35"/>
    <p:sldId id="305" r:id="rId36"/>
    <p:sldId id="306"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CC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tr-T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12C61C28-3949-4C83-8686-065DDC978557}" type="slidenum">
              <a:rPr lang="tr-TR" smtClean="0"/>
              <a:t>‹#›</a:t>
            </a:fld>
            <a:endParaRPr lang="tr-T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259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14579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187653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C61C28-3949-4C83-8686-065DDC978557}" type="slidenum">
              <a:rPr lang="tr-TR" smtClean="0"/>
              <a:t>‹#›</a:t>
            </a:fld>
            <a:endParaRPr lang="tr-T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100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329346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822FBC2-C07F-4FB6-9D45-F8E126873CE5}" type="datetimeFigureOut">
              <a:rPr lang="tr-TR" smtClean="0"/>
              <a:t>02.12.2018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16229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822FBC2-C07F-4FB6-9D45-F8E126873CE5}" type="datetimeFigureOut">
              <a:rPr lang="tr-TR" smtClean="0"/>
              <a:t>02.12.2018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4252887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28319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2566679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C61C28-3949-4C83-8686-065DDC978557}"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32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4151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972909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C61C28-3949-4C83-8686-065DDC978557}"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768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934833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822FBC2-C07F-4FB6-9D45-F8E126873CE5}" type="datetimeFigureOut">
              <a:rPr lang="tr-TR" smtClean="0"/>
              <a:t>02.12.2018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1027876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822FBC2-C07F-4FB6-9D45-F8E126873CE5}" type="datetimeFigureOut">
              <a:rPr lang="tr-TR" smtClean="0"/>
              <a:t>02.12.2018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81389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822FBC2-C07F-4FB6-9D45-F8E126873CE5}" type="datetimeFigureOut">
              <a:rPr lang="tr-TR" smtClean="0"/>
              <a:t>02.12.2018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3882531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C61C28-3949-4C83-8686-065DDC978557}" type="slidenum">
              <a:rPr lang="tr-TR" smtClean="0"/>
              <a:t>‹#›</a:t>
            </a:fld>
            <a:endParaRPr lang="tr-TR"/>
          </a:p>
        </p:txBody>
      </p:sp>
    </p:spTree>
    <p:extLst>
      <p:ext uri="{BB962C8B-B14F-4D97-AF65-F5344CB8AC3E}">
        <p14:creationId xmlns:p14="http://schemas.microsoft.com/office/powerpoint/2010/main" val="107635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3361451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356354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189371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822FBC2-C07F-4FB6-9D45-F8E126873CE5}" type="datetimeFigureOut">
              <a:rPr lang="tr-TR" smtClean="0"/>
              <a:t>02.12.2018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19073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106849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514352" y="2861733"/>
            <a:ext cx="3816534"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4495477" y="2861733"/>
            <a:ext cx="3816535"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822FBC2-C07F-4FB6-9D45-F8E126873CE5}" type="datetimeFigureOut">
              <a:rPr lang="tr-TR" smtClean="0"/>
              <a:t>02.12.2018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112969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822FBC2-C07F-4FB6-9D45-F8E126873CE5}" type="datetimeFigureOut">
              <a:rPr lang="tr-TR" smtClean="0"/>
              <a:t>02.12.2018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341094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2FBC2-C07F-4FB6-9D45-F8E126873CE5}" type="datetimeFigureOut">
              <a:rPr lang="tr-TR" smtClean="0"/>
              <a:t>02.12.2018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396356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383258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822FBC2-C07F-4FB6-9D45-F8E126873CE5}" type="datetimeFigureOut">
              <a:rPr lang="tr-TR" smtClean="0"/>
              <a:t>02.12.2018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C61C28-3949-4C83-8686-065DDC978557}" type="slidenum">
              <a:rPr lang="tr-TR" smtClean="0"/>
              <a:t>‹#›</a:t>
            </a:fld>
            <a:endParaRPr lang="tr-TR"/>
          </a:p>
        </p:txBody>
      </p:sp>
    </p:spTree>
    <p:extLst>
      <p:ext uri="{BB962C8B-B14F-4D97-AF65-F5344CB8AC3E}">
        <p14:creationId xmlns:p14="http://schemas.microsoft.com/office/powerpoint/2010/main" val="316881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2822FBC2-C07F-4FB6-9D45-F8E126873CE5}" type="datetimeFigureOut">
              <a:rPr lang="tr-TR" smtClean="0"/>
              <a:t>02.12.2018</a:t>
            </a:fld>
            <a:endParaRPr lang="tr-T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12C61C28-3949-4C83-8686-065DDC978557}" type="slidenum">
              <a:rPr lang="tr-TR" smtClean="0"/>
              <a:t>‹#›</a:t>
            </a:fld>
            <a:endParaRPr lang="tr-TR"/>
          </a:p>
        </p:txBody>
      </p:sp>
    </p:spTree>
    <p:extLst>
      <p:ext uri="{BB962C8B-B14F-4D97-AF65-F5344CB8AC3E}">
        <p14:creationId xmlns:p14="http://schemas.microsoft.com/office/powerpoint/2010/main" val="4254207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822FBC2-C07F-4FB6-9D45-F8E126873CE5}" type="datetimeFigureOut">
              <a:rPr lang="tr-TR" smtClean="0"/>
              <a:t>02.12.2018</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2C61C28-3949-4C83-8686-065DDC978557}"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8226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Bina bilgileri modülü</a:t>
            </a:r>
            <a:endParaRPr lang="tr-TR" dirty="0"/>
          </a:p>
        </p:txBody>
      </p:sp>
      <p:sp>
        <p:nvSpPr>
          <p:cNvPr id="5" name="Alt Başlık 4"/>
          <p:cNvSpPr>
            <a:spLocks noGrp="1"/>
          </p:cNvSpPr>
          <p:nvPr>
            <p:ph type="subTitle" idx="1"/>
          </p:nvPr>
        </p:nvSpPr>
        <p:spPr/>
        <p:txBody>
          <a:bodyPr/>
          <a:lstStyle/>
          <a:p>
            <a:r>
              <a:rPr lang="tr-TR" sz="4000" b="1" dirty="0" smtClean="0">
                <a:solidFill>
                  <a:schemeClr val="tx1"/>
                </a:solidFill>
              </a:rPr>
              <a:t>OKULLAR</a:t>
            </a:r>
            <a:endParaRPr lang="tr-TR" sz="40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4808" y="9915"/>
            <a:ext cx="9158808" cy="4427197"/>
          </a:xfrm>
          <a:prstGeom prst="rect">
            <a:avLst/>
          </a:prstGeom>
          <a:noFill/>
          <a:ln w="38100">
            <a:solidFill>
              <a:srgbClr val="C00000"/>
            </a:solidFill>
            <a:miter lim="800000"/>
            <a:headEnd/>
            <a:tailEnd/>
          </a:ln>
        </p:spPr>
      </p:pic>
      <p:sp>
        <p:nvSpPr>
          <p:cNvPr id="3" name="3 Metin kutusu"/>
          <p:cNvSpPr txBox="1"/>
          <p:nvPr/>
        </p:nvSpPr>
        <p:spPr>
          <a:xfrm>
            <a:off x="-14808" y="4725144"/>
            <a:ext cx="9143999"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3200" b="1" dirty="0" smtClean="0"/>
              <a:t>Açılan ekranda ilk önce </a:t>
            </a:r>
            <a:r>
              <a:rPr lang="tr-TR" sz="3200" b="1" dirty="0" smtClean="0">
                <a:solidFill>
                  <a:srgbClr val="FFC000"/>
                </a:solidFill>
              </a:rPr>
              <a:t>«(+) Yeni» </a:t>
            </a:r>
            <a:r>
              <a:rPr lang="tr-TR" sz="3200" b="1" dirty="0" smtClean="0"/>
              <a:t>butonuna tıklayarak </a:t>
            </a:r>
            <a:r>
              <a:rPr lang="tr-TR" sz="3200" b="1" dirty="0" smtClean="0">
                <a:solidFill>
                  <a:srgbClr val="92D050"/>
                </a:solidFill>
              </a:rPr>
              <a:t>«Binanın Doğru Adresi» </a:t>
            </a:r>
            <a:r>
              <a:rPr lang="tr-TR" sz="3200" b="1" dirty="0" err="1" smtClean="0"/>
              <a:t>ni</a:t>
            </a:r>
            <a:r>
              <a:rPr lang="tr-TR" sz="3200" b="1" dirty="0" smtClean="0"/>
              <a:t> girecek ve </a:t>
            </a:r>
            <a:r>
              <a:rPr lang="tr-TR" sz="3200" b="1" dirty="0" smtClean="0">
                <a:solidFill>
                  <a:srgbClr val="FFC000"/>
                </a:solidFill>
              </a:rPr>
              <a:t>«Kaydet» </a:t>
            </a:r>
            <a:r>
              <a:rPr lang="tr-TR" sz="3200" b="1" dirty="0" smtClean="0"/>
              <a:t>butonuna basarak kaydedecek.</a:t>
            </a:r>
            <a:endParaRPr lang="tr-TR" sz="32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4283968" y="1916832"/>
            <a:ext cx="4248472" cy="206210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sz="3200" b="1" dirty="0" smtClean="0"/>
              <a:t>Binayı doğru adresle ekledikten sonra </a:t>
            </a:r>
            <a:r>
              <a:rPr lang="tr-TR" sz="3200" b="1" dirty="0" smtClean="0">
                <a:solidFill>
                  <a:srgbClr val="FFC000"/>
                </a:solidFill>
              </a:rPr>
              <a:t>“Kurum Binaları” </a:t>
            </a:r>
            <a:r>
              <a:rPr lang="tr-TR" sz="3200" b="1" dirty="0" smtClean="0"/>
              <a:t>sekmesine tıklayacak.</a:t>
            </a:r>
            <a:endParaRPr lang="tr-TR" sz="3200" b="1" dirty="0"/>
          </a:p>
        </p:txBody>
      </p:sp>
      <p:pic>
        <p:nvPicPr>
          <p:cNvPr id="2" name="Resim 1"/>
          <p:cNvPicPr>
            <a:picLocks noChangeAspect="1"/>
          </p:cNvPicPr>
          <p:nvPr/>
        </p:nvPicPr>
        <p:blipFill>
          <a:blip r:embed="rId2"/>
          <a:stretch>
            <a:fillRect/>
          </a:stretch>
        </p:blipFill>
        <p:spPr>
          <a:xfrm>
            <a:off x="179512" y="692696"/>
            <a:ext cx="3456384" cy="4543185"/>
          </a:xfrm>
          <a:prstGeom prst="rect">
            <a:avLst/>
          </a:prstGeom>
          <a:ln w="38100">
            <a:solidFill>
              <a:srgbClr val="C00000"/>
            </a:solid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144000" cy="4293096"/>
          </a:xfrm>
          <a:prstGeom prst="rect">
            <a:avLst/>
          </a:prstGeom>
          <a:noFill/>
          <a:ln w="38100">
            <a:solidFill>
              <a:srgbClr val="C00000"/>
            </a:solidFill>
            <a:miter lim="800000"/>
            <a:headEnd/>
            <a:tailEnd/>
          </a:ln>
        </p:spPr>
      </p:pic>
      <p:sp>
        <p:nvSpPr>
          <p:cNvPr id="3" name="2 Metin kutusu"/>
          <p:cNvSpPr txBox="1"/>
          <p:nvPr/>
        </p:nvSpPr>
        <p:spPr>
          <a:xfrm>
            <a:off x="0" y="4725144"/>
            <a:ext cx="9144000"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3200" b="1" dirty="0" smtClean="0"/>
              <a:t>Açılan ekranda </a:t>
            </a:r>
            <a:r>
              <a:rPr lang="tr-TR" sz="3200" b="1" dirty="0" smtClean="0">
                <a:solidFill>
                  <a:srgbClr val="FFC000"/>
                </a:solidFill>
              </a:rPr>
              <a:t>«Bina Ekleme» </a:t>
            </a:r>
            <a:r>
              <a:rPr lang="tr-TR" sz="3200" b="1" dirty="0" smtClean="0"/>
              <a:t>modülü aracılığıyla eklediğimiz bina görünecektir.</a:t>
            </a:r>
          </a:p>
          <a:p>
            <a:pPr algn="just"/>
            <a:r>
              <a:rPr lang="tr-TR" sz="3200" b="1" dirty="0" smtClean="0">
                <a:solidFill>
                  <a:srgbClr val="FFC000"/>
                </a:solidFill>
              </a:rPr>
              <a:t>Kırmızı renkli klasöre tıklayacak</a:t>
            </a:r>
            <a:endParaRPr lang="tr-TR" sz="3200" b="1" dirty="0">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144000" cy="4365104"/>
          </a:xfrm>
          <a:prstGeom prst="rect">
            <a:avLst/>
          </a:prstGeom>
          <a:noFill/>
          <a:ln w="38100">
            <a:solidFill>
              <a:srgbClr val="C00000"/>
            </a:solidFill>
            <a:miter lim="800000"/>
            <a:headEnd/>
            <a:tailEnd/>
          </a:ln>
        </p:spPr>
      </p:pic>
      <p:sp>
        <p:nvSpPr>
          <p:cNvPr id="3" name="2 Metin kutusu"/>
          <p:cNvSpPr txBox="1"/>
          <p:nvPr/>
        </p:nvSpPr>
        <p:spPr>
          <a:xfrm>
            <a:off x="0" y="5229200"/>
            <a:ext cx="9144000"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3200" b="1" dirty="0" smtClean="0"/>
              <a:t>Burada öncelikle </a:t>
            </a:r>
            <a:r>
              <a:rPr lang="tr-TR" sz="3200" b="1" dirty="0" smtClean="0">
                <a:solidFill>
                  <a:srgbClr val="FFC000"/>
                </a:solidFill>
              </a:rPr>
              <a:t>“Konum Bilgisi Getir” </a:t>
            </a:r>
            <a:r>
              <a:rPr lang="tr-TR" sz="3200" b="1" dirty="0" smtClean="0"/>
              <a:t>butonuna tıklayarak haritanın gelmesi sağlanacak.</a:t>
            </a:r>
            <a:endParaRPr lang="tr-TR" sz="32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08520" y="26753"/>
            <a:ext cx="9252520" cy="4482367"/>
          </a:xfrm>
          <a:prstGeom prst="rect">
            <a:avLst/>
          </a:prstGeom>
          <a:noFill/>
          <a:ln w="38100">
            <a:solidFill>
              <a:srgbClr val="C00000"/>
            </a:solidFill>
            <a:miter lim="800000"/>
            <a:headEnd/>
            <a:tailEnd/>
          </a:ln>
        </p:spPr>
      </p:pic>
      <p:sp>
        <p:nvSpPr>
          <p:cNvPr id="5" name="2 Metin kutusu"/>
          <p:cNvSpPr txBox="1"/>
          <p:nvPr/>
        </p:nvSpPr>
        <p:spPr>
          <a:xfrm>
            <a:off x="0" y="5085184"/>
            <a:ext cx="9138015"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2400" b="1" dirty="0" smtClean="0"/>
              <a:t>Gelecek olan haritanın temsili görüntüsü bu şekildedir. Harita üzerinde okul adresi tespit edilerek ekranda görülen kırmızı baloncuk doğru adrese konumlandırılacak.</a:t>
            </a:r>
            <a:endParaRPr lang="tr-TR" sz="24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4626591"/>
          </a:xfrm>
          <a:prstGeom prst="rect">
            <a:avLst/>
          </a:prstGeom>
          <a:noFill/>
          <a:ln w="38100">
            <a:solidFill>
              <a:srgbClr val="C00000"/>
            </a:solidFill>
            <a:miter lim="800000"/>
            <a:headEnd/>
            <a:tailEnd/>
          </a:ln>
        </p:spPr>
      </p:pic>
      <p:sp>
        <p:nvSpPr>
          <p:cNvPr id="3" name="2 Metin kutusu"/>
          <p:cNvSpPr txBox="1"/>
          <p:nvPr/>
        </p:nvSpPr>
        <p:spPr>
          <a:xfrm>
            <a:off x="18597" y="5085184"/>
            <a:ext cx="9125403"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sz="2400" b="1" dirty="0" smtClean="0"/>
              <a:t>Yine aynı modülün devamında ve haritanın alt kısmında yer alan bilgiler doğru bir şekilde girecek ve en üst kısımdaki kırmızı renkli  </a:t>
            </a:r>
            <a:r>
              <a:rPr lang="tr-TR" sz="2400" b="1" dirty="0" smtClean="0">
                <a:solidFill>
                  <a:srgbClr val="FFC000"/>
                </a:solidFill>
              </a:rPr>
              <a:t>«Kaydet» </a:t>
            </a:r>
            <a:r>
              <a:rPr lang="tr-TR" sz="2400" b="1" dirty="0" smtClean="0"/>
              <a:t>butonuna tıklayacak.</a:t>
            </a:r>
            <a:endParaRPr lang="tr-TR" sz="24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851920" y="1844824"/>
            <a:ext cx="4536504" cy="206210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sz="3200" b="1" dirty="0" smtClean="0"/>
              <a:t>Bu işlem tamamlandıktan sonra </a:t>
            </a:r>
            <a:r>
              <a:rPr lang="tr-TR" sz="3200" b="1" dirty="0" smtClean="0">
                <a:solidFill>
                  <a:srgbClr val="FFC000"/>
                </a:solidFill>
              </a:rPr>
              <a:t>“Bağımsız Bölümler” </a:t>
            </a:r>
            <a:r>
              <a:rPr lang="tr-TR" sz="3200" b="1" dirty="0" smtClean="0"/>
              <a:t>butonuna tıklayacak.</a:t>
            </a:r>
            <a:endParaRPr lang="tr-TR" sz="3200" b="1" dirty="0"/>
          </a:p>
        </p:txBody>
      </p:sp>
      <p:pic>
        <p:nvPicPr>
          <p:cNvPr id="2" name="Resim 1"/>
          <p:cNvPicPr>
            <a:picLocks noChangeAspect="1"/>
          </p:cNvPicPr>
          <p:nvPr/>
        </p:nvPicPr>
        <p:blipFill>
          <a:blip r:embed="rId2"/>
          <a:stretch>
            <a:fillRect/>
          </a:stretch>
        </p:blipFill>
        <p:spPr>
          <a:xfrm>
            <a:off x="323528" y="1143846"/>
            <a:ext cx="3168352" cy="3956500"/>
          </a:xfrm>
          <a:prstGeom prst="rect">
            <a:avLst/>
          </a:prstGeom>
          <a:ln w="38100">
            <a:solidFill>
              <a:srgbClr val="C00000"/>
            </a:solid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7501"/>
            <a:ext cx="9144000" cy="4660638"/>
          </a:xfrm>
          <a:prstGeom prst="rect">
            <a:avLst/>
          </a:prstGeom>
          <a:noFill/>
          <a:ln w="38100">
            <a:solidFill>
              <a:srgbClr val="C00000"/>
            </a:solidFill>
            <a:miter lim="800000"/>
            <a:headEnd/>
            <a:tailEnd/>
          </a:ln>
        </p:spPr>
      </p:pic>
      <p:sp>
        <p:nvSpPr>
          <p:cNvPr id="3" name="2 Metin kutusu"/>
          <p:cNvSpPr txBox="1"/>
          <p:nvPr/>
        </p:nvSpPr>
        <p:spPr>
          <a:xfrm>
            <a:off x="0" y="5733256"/>
            <a:ext cx="91440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sz="3200" b="1" dirty="0" smtClean="0"/>
              <a:t>Burada bina ve katı seçip </a:t>
            </a:r>
            <a:r>
              <a:rPr lang="tr-TR" sz="3200" b="1" dirty="0" smtClean="0">
                <a:solidFill>
                  <a:srgbClr val="FFC000"/>
                </a:solidFill>
              </a:rPr>
              <a:t>“(+) Yeni” </a:t>
            </a:r>
            <a:r>
              <a:rPr lang="tr-TR" sz="3200" b="1" dirty="0" smtClean="0"/>
              <a:t>ye tıklayacak.</a:t>
            </a:r>
            <a:endParaRPr lang="tr-TR" sz="32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1"/>
            <a:ext cx="9144000" cy="3645023"/>
          </a:xfrm>
          <a:prstGeom prst="rect">
            <a:avLst/>
          </a:prstGeom>
          <a:noFill/>
          <a:ln w="38100">
            <a:solidFill>
              <a:srgbClr val="C00000"/>
            </a:solidFill>
            <a:miter lim="800000"/>
            <a:headEnd/>
            <a:tailEnd/>
          </a:ln>
        </p:spPr>
      </p:pic>
      <p:sp>
        <p:nvSpPr>
          <p:cNvPr id="3" name="2 Metin kutusu"/>
          <p:cNvSpPr txBox="1"/>
          <p:nvPr/>
        </p:nvSpPr>
        <p:spPr>
          <a:xfrm>
            <a:off x="0" y="4149080"/>
            <a:ext cx="9144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sz="2000" b="1" dirty="0" smtClean="0"/>
              <a:t>Her kat için </a:t>
            </a:r>
            <a:r>
              <a:rPr lang="tr-TR" sz="2000" b="1" dirty="0" smtClean="0">
                <a:solidFill>
                  <a:srgbClr val="FFC000"/>
                </a:solidFill>
              </a:rPr>
              <a:t>“MEVCUT” </a:t>
            </a:r>
            <a:r>
              <a:rPr lang="tr-TR" sz="2000" b="1" dirty="0" smtClean="0"/>
              <a:t>durumdaki derslik ve derslik dışında kullanılan bölümlere ait bilgileri doğru bir şekilde girip </a:t>
            </a:r>
            <a:r>
              <a:rPr lang="tr-TR" sz="2000" b="1" dirty="0" smtClean="0">
                <a:solidFill>
                  <a:srgbClr val="FFC000"/>
                </a:solidFill>
              </a:rPr>
              <a:t>“Kaydet” </a:t>
            </a:r>
            <a:r>
              <a:rPr lang="tr-TR" sz="2000" b="1" dirty="0" smtClean="0"/>
              <a:t>butonuna tıklayacak.</a:t>
            </a:r>
            <a:endParaRPr lang="tr-TR" sz="2000" b="1" dirty="0"/>
          </a:p>
        </p:txBody>
      </p:sp>
      <p:sp>
        <p:nvSpPr>
          <p:cNvPr id="4" name="2 Metin kutusu"/>
          <p:cNvSpPr txBox="1"/>
          <p:nvPr/>
        </p:nvSpPr>
        <p:spPr>
          <a:xfrm>
            <a:off x="0" y="5013176"/>
            <a:ext cx="9144000"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tr-TR" sz="2000" b="1" dirty="0" smtClean="0">
                <a:solidFill>
                  <a:srgbClr val="FFC000"/>
                </a:solidFill>
              </a:rPr>
              <a:t>Dikkat! </a:t>
            </a:r>
            <a:r>
              <a:rPr lang="tr-TR" sz="2000" b="1" dirty="0" smtClean="0"/>
              <a:t>Bu bölümde okullar kullanım şekillerine göre bilgi gireceklerdir. Müteahhidin projesine göre giriş yapılmayacaktır. Örneğin eğer projede derslik olarak görünen kısmı siz derslik olarak değil derslik dışı bölüm olarak kullanıyorsanız kullandığınız şekilde bilgi girişi yapacaksınız.</a:t>
            </a:r>
            <a:endParaRPr lang="tr-TR" sz="20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1520" y="404664"/>
            <a:ext cx="3528392" cy="5379134"/>
          </a:xfrm>
          <a:prstGeom prst="rect">
            <a:avLst/>
          </a:prstGeom>
          <a:ln w="38100">
            <a:solidFill>
              <a:srgbClr val="C00000"/>
            </a:solidFill>
          </a:ln>
        </p:spPr>
      </p:pic>
      <p:sp>
        <p:nvSpPr>
          <p:cNvPr id="3" name="2 Metin kutusu"/>
          <p:cNvSpPr txBox="1"/>
          <p:nvPr/>
        </p:nvSpPr>
        <p:spPr>
          <a:xfrm>
            <a:off x="4427984" y="1772816"/>
            <a:ext cx="3960440" cy="34163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2400" b="1" dirty="0" smtClean="0">
                <a:solidFill>
                  <a:schemeClr val="bg1"/>
                </a:solidFill>
              </a:rPr>
              <a:t>Tüm bina ve eklerinin her katındaki bağımsız bölümler sorunsuz bir şekilde girildikten sonra kurum tarafından onay verilmesi gerekmektedir. Bunun için </a:t>
            </a:r>
            <a:r>
              <a:rPr lang="tr-TR" sz="2400" b="1" dirty="0" smtClean="0">
                <a:solidFill>
                  <a:srgbClr val="FFC000"/>
                </a:solidFill>
              </a:rPr>
              <a:t>“Kurum Onayı”</a:t>
            </a:r>
            <a:r>
              <a:rPr lang="tr-TR" sz="2400" b="1" dirty="0" smtClean="0">
                <a:solidFill>
                  <a:schemeClr val="bg1"/>
                </a:solidFill>
              </a:rPr>
              <a:t> butonuna tıklayarak kurum onayının verilmesi gerekmektedir. </a:t>
            </a:r>
            <a:endParaRPr lang="tr-TR" sz="2400" b="1" dirty="0">
              <a:solidFill>
                <a:schemeClr val="bg1"/>
              </a:solidFill>
            </a:endParaRPr>
          </a:p>
        </p:txBody>
      </p:sp>
    </p:spTree>
    <p:extLst>
      <p:ext uri="{BB962C8B-B14F-4D97-AF65-F5344CB8AC3E}">
        <p14:creationId xmlns:p14="http://schemas.microsoft.com/office/powerpoint/2010/main" val="20769401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Metin kutusu"/>
          <p:cNvSpPr txBox="1"/>
          <p:nvPr/>
        </p:nvSpPr>
        <p:spPr>
          <a:xfrm>
            <a:off x="3203848" y="2060848"/>
            <a:ext cx="5688632" cy="2585323"/>
          </a:xfrm>
          <a:prstGeom prst="rect">
            <a:avLst/>
          </a:prstGeom>
          <a:noFill/>
        </p:spPr>
        <p:txBody>
          <a:bodyPr wrap="square" rtlCol="0">
            <a:spAutoFit/>
          </a:bodyPr>
          <a:lstStyle/>
          <a:p>
            <a:r>
              <a:rPr lang="tr-TR" sz="5400" b="1" spc="50" dirty="0" smtClean="0">
                <a:ln w="0">
                  <a:solidFill>
                    <a:schemeClr val="tx1"/>
                  </a:solidFill>
                </a:ln>
                <a:solidFill>
                  <a:srgbClr val="002060"/>
                </a:solidFill>
                <a:effectLst>
                  <a:innerShdw blurRad="63500" dist="50800" dir="13500000">
                    <a:srgbClr val="000000">
                      <a:alpha val="50000"/>
                    </a:srgbClr>
                  </a:innerShdw>
                </a:effectLst>
                <a:latin typeface="Arial Black" panose="020B0A04020102020204" pitchFamily="34" charset="0"/>
              </a:rPr>
              <a:t>İLÇELER </a:t>
            </a:r>
          </a:p>
          <a:p>
            <a:r>
              <a:rPr lang="tr-TR" sz="5400" b="1" spc="50" dirty="0" smtClean="0">
                <a:ln w="0">
                  <a:solidFill>
                    <a:schemeClr val="tx1"/>
                  </a:solidFill>
                </a:ln>
                <a:solidFill>
                  <a:srgbClr val="002060"/>
                </a:solidFill>
                <a:effectLst>
                  <a:innerShdw blurRad="63500" dist="50800" dir="13500000">
                    <a:srgbClr val="000000">
                      <a:alpha val="50000"/>
                    </a:srgbClr>
                  </a:innerShdw>
                </a:effectLst>
                <a:latin typeface="Arial Black" panose="020B0A04020102020204" pitchFamily="34" charset="0"/>
              </a:rPr>
              <a:t>İLK OLARAK</a:t>
            </a:r>
          </a:p>
          <a:p>
            <a:r>
              <a:rPr lang="tr-TR" sz="5400" b="1" spc="50" dirty="0" smtClean="0">
                <a:ln w="0">
                  <a:solidFill>
                    <a:schemeClr val="tx1"/>
                  </a:solidFill>
                </a:ln>
                <a:solidFill>
                  <a:srgbClr val="002060"/>
                </a:solidFill>
                <a:effectLst>
                  <a:innerShdw blurRad="63500" dist="50800" dir="13500000">
                    <a:srgbClr val="000000">
                      <a:alpha val="50000"/>
                    </a:srgbClr>
                  </a:innerShdw>
                </a:effectLst>
                <a:latin typeface="Arial Black" panose="020B0A04020102020204" pitchFamily="34" charset="0"/>
              </a:rPr>
              <a:t>NE YAPACAK?</a:t>
            </a:r>
            <a:endParaRPr lang="tr-TR" sz="5400" b="1" spc="50" dirty="0">
              <a:ln w="0">
                <a:solidFill>
                  <a:schemeClr val="tx1"/>
                </a:solidFill>
              </a:ln>
              <a:solidFill>
                <a:srgbClr val="002060"/>
              </a:solidFill>
              <a:effectLst>
                <a:innerShdw blurRad="63500" dist="50800" dir="13500000">
                  <a:srgbClr val="000000">
                    <a:alpha val="50000"/>
                  </a:srgbClr>
                </a:innerShdw>
              </a:effectLst>
              <a:latin typeface="Arial Black" panose="020B0A040201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08" y="620688"/>
            <a:ext cx="5157192" cy="5157192"/>
          </a:xfrm>
          <a:prstGeom prst="rect">
            <a:avLst/>
          </a:prstGeom>
        </p:spPr>
      </p:pic>
    </p:spTree>
    <p:extLst>
      <p:ext uri="{BB962C8B-B14F-4D97-AF65-F5344CB8AC3E}">
        <p14:creationId xmlns:p14="http://schemas.microsoft.com/office/powerpoint/2010/main" val="38961136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6247" y="4365104"/>
            <a:ext cx="9144000" cy="193899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2400" b="1" dirty="0" smtClean="0">
                <a:solidFill>
                  <a:schemeClr val="bg1"/>
                </a:solidFill>
              </a:rPr>
              <a:t>Tüm bina ve eklerinin her katındaki bağımsız bölümler sorunsuz bir şekilde girildiyse </a:t>
            </a:r>
            <a:r>
              <a:rPr lang="tr-TR" sz="2400" b="1" dirty="0" smtClean="0">
                <a:solidFill>
                  <a:srgbClr val="FFC000"/>
                </a:solidFill>
              </a:rPr>
              <a:t>«Kurum Onayı» </a:t>
            </a:r>
            <a:r>
              <a:rPr lang="tr-TR" sz="2400" b="1" dirty="0" smtClean="0">
                <a:solidFill>
                  <a:schemeClr val="bg1"/>
                </a:solidFill>
              </a:rPr>
              <a:t>sekmesine basarak açtığımız ekranda </a:t>
            </a:r>
            <a:r>
              <a:rPr lang="tr-TR" sz="2400" b="1" dirty="0" smtClean="0">
                <a:solidFill>
                  <a:srgbClr val="FFC000"/>
                </a:solidFill>
              </a:rPr>
              <a:t>tüm binalarınızın yanındaki onay kutucuğu işaretlenip “Seçilen Binalara Onay Ver”</a:t>
            </a:r>
            <a:r>
              <a:rPr lang="tr-TR" sz="2400" b="1" dirty="0" smtClean="0">
                <a:solidFill>
                  <a:schemeClr val="bg1"/>
                </a:solidFill>
              </a:rPr>
              <a:t> butonuna tıklayarak kurum onayının verilmesi gerekmektedir. </a:t>
            </a:r>
            <a:endParaRPr lang="tr-TR" sz="2400" b="1"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16247" y="-5679"/>
            <a:ext cx="9144000" cy="4010744"/>
          </a:xfrm>
          <a:prstGeom prst="rect">
            <a:avLst/>
          </a:prstGeom>
          <a:noFill/>
          <a:ln w="38100">
            <a:solidFill>
              <a:srgbClr val="C00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Metin kutusu"/>
          <p:cNvSpPr txBox="1"/>
          <p:nvPr/>
        </p:nvSpPr>
        <p:spPr>
          <a:xfrm>
            <a:off x="2987824" y="958954"/>
            <a:ext cx="5688632" cy="4832092"/>
          </a:xfrm>
          <a:prstGeom prst="rect">
            <a:avLst/>
          </a:prstGeom>
          <a:noFill/>
        </p:spPr>
        <p:txBody>
          <a:bodyPr wrap="square" rtlCol="0">
            <a:spAutoFit/>
          </a:bodyPr>
          <a:lstStyle/>
          <a:p>
            <a:r>
              <a:rPr lang="tr-TR" sz="4400" b="1" spc="50" dirty="0" smtClean="0">
                <a:ln w="0">
                  <a:solidFill>
                    <a:prstClr val="black"/>
                  </a:solidFill>
                </a:ln>
                <a:solidFill>
                  <a:srgbClr val="002060"/>
                </a:solidFill>
                <a:effectLst>
                  <a:innerShdw blurRad="63500" dist="50800" dir="13500000">
                    <a:srgbClr val="000000">
                      <a:alpha val="50000"/>
                    </a:srgbClr>
                  </a:innerShdw>
                </a:effectLst>
                <a:latin typeface="Arial Black" panose="020B0A04020102020204" pitchFamily="34" charset="0"/>
              </a:rPr>
              <a:t>PEKİ,</a:t>
            </a:r>
          </a:p>
          <a:p>
            <a:r>
              <a:rPr lang="tr-TR" sz="4400" b="1" spc="50" dirty="0" smtClean="0">
                <a:ln w="0">
                  <a:solidFill>
                    <a:prstClr val="black"/>
                  </a:solidFill>
                </a:ln>
                <a:solidFill>
                  <a:srgbClr val="002060"/>
                </a:solidFill>
                <a:effectLst>
                  <a:innerShdw blurRad="63500" dist="50800" dir="13500000">
                    <a:srgbClr val="000000">
                      <a:alpha val="50000"/>
                    </a:srgbClr>
                  </a:innerShdw>
                </a:effectLst>
                <a:latin typeface="Arial Black" panose="020B0A04020102020204" pitchFamily="34" charset="0"/>
              </a:rPr>
              <a:t>KURUMLAR</a:t>
            </a:r>
          </a:p>
          <a:p>
            <a:r>
              <a:rPr lang="tr-TR" sz="4400" b="1" spc="50" dirty="0" smtClean="0">
                <a:ln w="0">
                  <a:solidFill>
                    <a:prstClr val="black"/>
                  </a:solidFill>
                </a:ln>
                <a:solidFill>
                  <a:srgbClr val="002060"/>
                </a:solidFill>
                <a:effectLst>
                  <a:innerShdw blurRad="63500" dist="50800" dir="13500000">
                    <a:srgbClr val="000000">
                      <a:alpha val="50000"/>
                    </a:srgbClr>
                  </a:innerShdw>
                </a:effectLst>
                <a:latin typeface="Arial Black" panose="020B0A04020102020204" pitchFamily="34" charset="0"/>
              </a:rPr>
              <a:t>BİNA BİLGİLERİ MODÜLÜNDE</a:t>
            </a:r>
          </a:p>
          <a:p>
            <a:r>
              <a:rPr lang="tr-TR" sz="4400" b="1" spc="50" dirty="0" smtClean="0">
                <a:ln w="0">
                  <a:solidFill>
                    <a:prstClr val="black"/>
                  </a:solidFill>
                </a:ln>
                <a:solidFill>
                  <a:srgbClr val="002060"/>
                </a:solidFill>
                <a:effectLst>
                  <a:innerShdw blurRad="63500" dist="50800" dir="13500000">
                    <a:srgbClr val="000000">
                      <a:alpha val="50000"/>
                    </a:srgbClr>
                  </a:innerShdw>
                </a:effectLst>
                <a:latin typeface="Arial Black" panose="020B0A04020102020204" pitchFamily="34" charset="0"/>
              </a:rPr>
              <a:t>TAHSİS İŞLEMLERİNİ</a:t>
            </a:r>
          </a:p>
          <a:p>
            <a:r>
              <a:rPr lang="tr-TR" sz="4400" b="1" spc="50" dirty="0" smtClean="0">
                <a:ln w="0">
                  <a:solidFill>
                    <a:prstClr val="black"/>
                  </a:solidFill>
                </a:ln>
                <a:solidFill>
                  <a:srgbClr val="002060"/>
                </a:solidFill>
                <a:effectLst>
                  <a:innerShdw blurRad="63500" dist="50800" dir="13500000">
                    <a:srgbClr val="000000">
                      <a:alpha val="50000"/>
                    </a:srgbClr>
                  </a:innerShdw>
                </a:effectLst>
                <a:latin typeface="Arial Black" panose="020B0A04020102020204" pitchFamily="34" charset="0"/>
              </a:rPr>
              <a:t>NASIL YAPACAK?</a:t>
            </a:r>
            <a:endParaRPr lang="tr-TR" sz="4400" b="1" spc="50" dirty="0">
              <a:ln w="0">
                <a:solidFill>
                  <a:prstClr val="black"/>
                </a:solidFill>
              </a:ln>
              <a:solidFill>
                <a:srgbClr val="002060"/>
              </a:solidFill>
              <a:effectLst>
                <a:innerShdw blurRad="63500" dist="50800" dir="13500000">
                  <a:srgbClr val="000000">
                    <a:alpha val="50000"/>
                  </a:srgbClr>
                </a:innerShdw>
              </a:effectLst>
              <a:latin typeface="Arial Black" panose="020B0A0402010202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608" y="620688"/>
            <a:ext cx="5157192" cy="5157192"/>
          </a:xfrm>
          <a:prstGeom prst="rect">
            <a:avLst/>
          </a:prstGeom>
        </p:spPr>
      </p:pic>
    </p:spTree>
    <p:extLst>
      <p:ext uri="{BB962C8B-B14F-4D97-AF65-F5344CB8AC3E}">
        <p14:creationId xmlns:p14="http://schemas.microsoft.com/office/powerpoint/2010/main" val="3328326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cstate="print"/>
          <a:srcRect/>
          <a:stretch>
            <a:fillRect/>
          </a:stretch>
        </p:blipFill>
        <p:spPr bwMode="auto">
          <a:xfrm>
            <a:off x="286221" y="307865"/>
            <a:ext cx="2358000" cy="2906985"/>
          </a:xfrm>
          <a:prstGeom prst="rect">
            <a:avLst/>
          </a:prstGeom>
          <a:noFill/>
          <a:ln w="38100">
            <a:solidFill>
              <a:srgbClr val="C00000"/>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393194" y="307866"/>
            <a:ext cx="2357611" cy="2906985"/>
          </a:xfrm>
          <a:prstGeom prst="rect">
            <a:avLst/>
          </a:prstGeom>
          <a:noFill/>
          <a:ln w="38100">
            <a:solidFill>
              <a:srgbClr val="C00000"/>
            </a:solidFill>
            <a:miter lim="800000"/>
            <a:headEnd/>
            <a:tailEnd/>
          </a:ln>
        </p:spPr>
      </p:pic>
      <p:pic>
        <p:nvPicPr>
          <p:cNvPr id="2" name="Resim 1"/>
          <p:cNvPicPr>
            <a:picLocks/>
          </p:cNvPicPr>
          <p:nvPr/>
        </p:nvPicPr>
        <p:blipFill>
          <a:blip r:embed="rId4"/>
          <a:stretch>
            <a:fillRect/>
          </a:stretch>
        </p:blipFill>
        <p:spPr>
          <a:xfrm>
            <a:off x="6607768" y="307866"/>
            <a:ext cx="2358000" cy="2906984"/>
          </a:xfrm>
          <a:prstGeom prst="rect">
            <a:avLst/>
          </a:prstGeom>
          <a:ln w="38100">
            <a:solidFill>
              <a:srgbClr val="C00000"/>
            </a:solidFill>
          </a:ln>
        </p:spPr>
      </p:pic>
      <p:sp>
        <p:nvSpPr>
          <p:cNvPr id="3" name="Çentikli Sağ Ok 2"/>
          <p:cNvSpPr/>
          <p:nvPr/>
        </p:nvSpPr>
        <p:spPr>
          <a:xfrm>
            <a:off x="2849584" y="1494980"/>
            <a:ext cx="426272" cy="283575"/>
          </a:xfrm>
          <a:prstGeom prst="notch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solidFill>
                <a:prstClr val="white"/>
              </a:solidFill>
            </a:endParaRPr>
          </a:p>
        </p:txBody>
      </p:sp>
      <p:sp>
        <p:nvSpPr>
          <p:cNvPr id="8" name="2 Metin kutusu"/>
          <p:cNvSpPr txBox="1"/>
          <p:nvPr/>
        </p:nvSpPr>
        <p:spPr>
          <a:xfrm>
            <a:off x="0" y="4727719"/>
            <a:ext cx="91440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tr-TR" sz="2400" b="1" dirty="0" smtClean="0">
                <a:solidFill>
                  <a:prstClr val="white"/>
                </a:solidFill>
              </a:rPr>
              <a:t>Bu işlemi </a:t>
            </a:r>
            <a:r>
              <a:rPr lang="tr-TR" sz="2400" b="1" dirty="0" smtClean="0">
                <a:solidFill>
                  <a:srgbClr val="FFC000"/>
                </a:solidFill>
              </a:rPr>
              <a:t>binasını tahsis edecek olan bina sahibi kurum </a:t>
            </a:r>
            <a:r>
              <a:rPr lang="tr-TR" sz="2400" b="1" dirty="0" smtClean="0">
                <a:solidFill>
                  <a:prstClr val="white"/>
                </a:solidFill>
              </a:rPr>
              <a:t>yapacaktır.</a:t>
            </a:r>
            <a:endParaRPr lang="tr-TR" sz="2400" b="1" dirty="0">
              <a:solidFill>
                <a:prstClr val="white"/>
              </a:solidFill>
            </a:endParaRPr>
          </a:p>
        </p:txBody>
      </p:sp>
      <p:sp>
        <p:nvSpPr>
          <p:cNvPr id="9" name="2 Metin kutusu"/>
          <p:cNvSpPr txBox="1"/>
          <p:nvPr/>
        </p:nvSpPr>
        <p:spPr>
          <a:xfrm>
            <a:off x="0" y="5461773"/>
            <a:ext cx="91440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2400" b="1" dirty="0" smtClean="0">
                <a:solidFill>
                  <a:prstClr val="white"/>
                </a:solidFill>
              </a:rPr>
              <a:t>Tahsis işlemi için </a:t>
            </a:r>
            <a:r>
              <a:rPr lang="tr-TR" sz="2400" b="1" dirty="0" smtClean="0">
                <a:solidFill>
                  <a:srgbClr val="FFC000"/>
                </a:solidFill>
              </a:rPr>
              <a:t>«Bina Bilgileri Modülü» </a:t>
            </a:r>
            <a:r>
              <a:rPr lang="tr-TR" sz="2400" b="1" dirty="0" err="1" smtClean="0">
                <a:solidFill>
                  <a:prstClr val="white"/>
                </a:solidFill>
              </a:rPr>
              <a:t>nden</a:t>
            </a:r>
            <a:r>
              <a:rPr lang="tr-TR" sz="2400" b="1" dirty="0" smtClean="0">
                <a:solidFill>
                  <a:prstClr val="white"/>
                </a:solidFill>
              </a:rPr>
              <a:t> </a:t>
            </a:r>
            <a:r>
              <a:rPr lang="tr-TR" sz="2400" b="1" dirty="0" smtClean="0">
                <a:solidFill>
                  <a:srgbClr val="FFC000"/>
                </a:solidFill>
              </a:rPr>
              <a:t>«Bina Tahsis İşlemleri» </a:t>
            </a:r>
            <a:r>
              <a:rPr lang="tr-TR" sz="2400" b="1" dirty="0" smtClean="0">
                <a:solidFill>
                  <a:prstClr val="white"/>
                </a:solidFill>
              </a:rPr>
              <a:t>sekmesine, oradan da </a:t>
            </a:r>
            <a:r>
              <a:rPr lang="tr-TR" sz="2400" b="1" dirty="0" smtClean="0">
                <a:solidFill>
                  <a:srgbClr val="FFC000"/>
                </a:solidFill>
              </a:rPr>
              <a:t>«Tahsis İşlemleri» </a:t>
            </a:r>
            <a:r>
              <a:rPr lang="tr-TR" sz="2400" b="1" dirty="0" smtClean="0">
                <a:solidFill>
                  <a:prstClr val="white"/>
                </a:solidFill>
              </a:rPr>
              <a:t>sekmesine tıklayınız.</a:t>
            </a:r>
            <a:endParaRPr lang="tr-TR" sz="2400" b="1" dirty="0">
              <a:solidFill>
                <a:prstClr val="white"/>
              </a:solidFill>
            </a:endParaRPr>
          </a:p>
        </p:txBody>
      </p:sp>
      <p:sp>
        <p:nvSpPr>
          <p:cNvPr id="11" name="Çentikli Sağ Ok 10"/>
          <p:cNvSpPr/>
          <p:nvPr/>
        </p:nvSpPr>
        <p:spPr>
          <a:xfrm>
            <a:off x="5940152" y="1499099"/>
            <a:ext cx="426272" cy="283575"/>
          </a:xfrm>
          <a:prstGeom prst="notch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13322813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23528" y="1340768"/>
            <a:ext cx="4320480" cy="3752850"/>
          </a:xfrm>
          <a:prstGeom prst="rect">
            <a:avLst/>
          </a:prstGeom>
          <a:noFill/>
          <a:ln w="9525">
            <a:noFill/>
            <a:miter lim="800000"/>
            <a:headEnd/>
            <a:tailEnd/>
          </a:ln>
        </p:spPr>
      </p:pic>
      <p:sp>
        <p:nvSpPr>
          <p:cNvPr id="3" name="2 Metin kutusu"/>
          <p:cNvSpPr txBox="1"/>
          <p:nvPr/>
        </p:nvSpPr>
        <p:spPr>
          <a:xfrm>
            <a:off x="5076056" y="2186141"/>
            <a:ext cx="3508127" cy="206210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sz="3200" b="1" dirty="0" smtClean="0">
                <a:solidFill>
                  <a:prstClr val="white"/>
                </a:solidFill>
              </a:rPr>
              <a:t>Açılan ekranda </a:t>
            </a:r>
          </a:p>
          <a:p>
            <a:r>
              <a:rPr lang="tr-TR" sz="3200" b="1" dirty="0" smtClean="0">
                <a:solidFill>
                  <a:srgbClr val="FFC000"/>
                </a:solidFill>
              </a:rPr>
              <a:t>«(+) Yeni» </a:t>
            </a:r>
            <a:r>
              <a:rPr lang="tr-TR" sz="3200" b="1" dirty="0" smtClean="0">
                <a:solidFill>
                  <a:prstClr val="white"/>
                </a:solidFill>
              </a:rPr>
              <a:t>butonuna tıklayınız. </a:t>
            </a:r>
            <a:endParaRPr lang="tr-TR" sz="3200" b="1" dirty="0">
              <a:solidFill>
                <a:prstClr val="white"/>
              </a:solidFill>
            </a:endParaRPr>
          </a:p>
        </p:txBody>
      </p:sp>
    </p:spTree>
    <p:extLst>
      <p:ext uri="{BB962C8B-B14F-4D97-AF65-F5344CB8AC3E}">
        <p14:creationId xmlns:p14="http://schemas.microsoft.com/office/powerpoint/2010/main" val="42800625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537" y="1"/>
            <a:ext cx="9169537" cy="3789039"/>
          </a:xfrm>
          <a:prstGeom prst="rect">
            <a:avLst/>
          </a:prstGeom>
          <a:noFill/>
          <a:ln w="38100">
            <a:solidFill>
              <a:srgbClr val="C00000"/>
            </a:solidFill>
            <a:miter lim="800000"/>
            <a:headEnd/>
            <a:tailEnd/>
          </a:ln>
        </p:spPr>
      </p:pic>
      <p:sp>
        <p:nvSpPr>
          <p:cNvPr id="3" name="2 Metin kutusu"/>
          <p:cNvSpPr txBox="1"/>
          <p:nvPr/>
        </p:nvSpPr>
        <p:spPr>
          <a:xfrm>
            <a:off x="0" y="5229200"/>
            <a:ext cx="914400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2000" b="1" dirty="0" smtClean="0">
                <a:solidFill>
                  <a:prstClr val="white"/>
                </a:solidFill>
              </a:rPr>
              <a:t>Ekranın solundaki </a:t>
            </a:r>
            <a:r>
              <a:rPr lang="tr-TR" sz="2000" b="1" dirty="0" smtClean="0">
                <a:solidFill>
                  <a:srgbClr val="FFC000"/>
                </a:solidFill>
              </a:rPr>
              <a:t>«Tahsis Edilecek Alan» </a:t>
            </a:r>
            <a:r>
              <a:rPr lang="tr-TR" sz="2000" b="1" dirty="0" smtClean="0">
                <a:solidFill>
                  <a:prstClr val="white"/>
                </a:solidFill>
              </a:rPr>
              <a:t>başlıklı olan taraf bina sahibine ait bilgileri içerir. Bu kısımdan ise kurumunuzun tahsis edeceğiniz binasını </a:t>
            </a:r>
            <a:r>
              <a:rPr lang="tr-TR" sz="2000" i="1" dirty="0" smtClean="0">
                <a:solidFill>
                  <a:prstClr val="white"/>
                </a:solidFill>
              </a:rPr>
              <a:t>(ilgili kurumun birden fazla binası olabilir.)</a:t>
            </a:r>
            <a:r>
              <a:rPr lang="tr-TR" sz="2000" b="1" dirty="0" smtClean="0">
                <a:solidFill>
                  <a:prstClr val="white"/>
                </a:solidFill>
              </a:rPr>
              <a:t> ve ilgili binadaki tahsis edeceğiniz katı seçiniz.</a:t>
            </a:r>
          </a:p>
        </p:txBody>
      </p:sp>
      <p:sp>
        <p:nvSpPr>
          <p:cNvPr id="5" name="Dikdörtgen 4"/>
          <p:cNvSpPr/>
          <p:nvPr/>
        </p:nvSpPr>
        <p:spPr>
          <a:xfrm>
            <a:off x="0" y="4077072"/>
            <a:ext cx="914400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tr-TR" sz="2000" b="1" dirty="0">
                <a:solidFill>
                  <a:prstClr val="white"/>
                </a:solidFill>
              </a:rPr>
              <a:t>Daha sonra açılan ekran iki bölümden oluşmaktadır. </a:t>
            </a:r>
            <a:r>
              <a:rPr lang="tr-TR" sz="2000" b="1" dirty="0" smtClean="0">
                <a:solidFill>
                  <a:prstClr val="white"/>
                </a:solidFill>
              </a:rPr>
              <a:t>Sağ </a:t>
            </a:r>
            <a:r>
              <a:rPr lang="tr-TR" sz="2000" b="1" dirty="0">
                <a:solidFill>
                  <a:prstClr val="white"/>
                </a:solidFill>
              </a:rPr>
              <a:t>tarafta ise binayı tahsis alacak olan kiracının seçimi </a:t>
            </a:r>
            <a:r>
              <a:rPr lang="tr-TR" sz="2000" b="1" dirty="0" smtClean="0">
                <a:solidFill>
                  <a:prstClr val="white"/>
                </a:solidFill>
              </a:rPr>
              <a:t>için </a:t>
            </a:r>
            <a:r>
              <a:rPr lang="tr-TR" sz="2000" b="1" dirty="0">
                <a:solidFill>
                  <a:srgbClr val="FFC000"/>
                </a:solidFill>
              </a:rPr>
              <a:t>«Tahsis Kullanacak Kurum» </a:t>
            </a:r>
            <a:r>
              <a:rPr lang="tr-TR" sz="2000" b="1" dirty="0">
                <a:solidFill>
                  <a:prstClr val="white"/>
                </a:solidFill>
              </a:rPr>
              <a:t>kısmı yer </a:t>
            </a:r>
            <a:r>
              <a:rPr lang="tr-TR" sz="2000" b="1" dirty="0" smtClean="0">
                <a:solidFill>
                  <a:prstClr val="white"/>
                </a:solidFill>
              </a:rPr>
              <a:t>almaktadır. Öncelikle buradan binanızı tahsis alacak olan kurumu seçip </a:t>
            </a:r>
            <a:r>
              <a:rPr lang="tr-TR" sz="2000" b="1" dirty="0" smtClean="0">
                <a:solidFill>
                  <a:srgbClr val="FFC000"/>
                </a:solidFill>
              </a:rPr>
              <a:t>«Seç» </a:t>
            </a:r>
            <a:r>
              <a:rPr lang="tr-TR" sz="2000" b="1" dirty="0" smtClean="0">
                <a:solidFill>
                  <a:prstClr val="white"/>
                </a:solidFill>
              </a:rPr>
              <a:t>butonuna basınız.</a:t>
            </a:r>
            <a:endParaRPr lang="tr-TR" sz="2000" b="1" dirty="0">
              <a:solidFill>
                <a:prstClr val="white"/>
              </a:solidFill>
            </a:endParaRPr>
          </a:p>
        </p:txBody>
      </p:sp>
    </p:spTree>
    <p:extLst>
      <p:ext uri="{BB962C8B-B14F-4D97-AF65-F5344CB8AC3E}">
        <p14:creationId xmlns:p14="http://schemas.microsoft.com/office/powerpoint/2010/main" val="21422231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3287"/>
            <a:ext cx="9144000" cy="3425713"/>
          </a:xfrm>
          <a:prstGeom prst="rect">
            <a:avLst/>
          </a:prstGeom>
          <a:noFill/>
          <a:ln w="38100">
            <a:solidFill>
              <a:srgbClr val="C00000"/>
            </a:solidFill>
            <a:miter lim="800000"/>
            <a:headEnd/>
            <a:tailEnd/>
          </a:ln>
        </p:spPr>
      </p:pic>
      <p:sp>
        <p:nvSpPr>
          <p:cNvPr id="3" name="Dikdörtgen 2"/>
          <p:cNvSpPr/>
          <p:nvPr/>
        </p:nvSpPr>
        <p:spPr>
          <a:xfrm>
            <a:off x="0" y="3645024"/>
            <a:ext cx="9144000" cy="224676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tr-TR" sz="2000" b="1" dirty="0" smtClean="0">
                <a:solidFill>
                  <a:prstClr val="white"/>
                </a:solidFill>
              </a:rPr>
              <a:t>Tahsis edecek kurumu, tahsis edilecek olan bina ve katı seçince sizi iki bölüm karşılayacaktır. Ekranın sol tarafında seçtiğiniz katta bulunan derslik ve derslik dışı bölümler, ekranın sağ tarafında ise tahsis alacak olan kurumun bina sahibinden tahsis ettiği derslik ve derslik dışı bölümler.</a:t>
            </a:r>
          </a:p>
          <a:p>
            <a:pPr algn="just"/>
            <a:r>
              <a:rPr lang="tr-TR" sz="2000" b="1" dirty="0" smtClean="0">
                <a:solidFill>
                  <a:prstClr val="white"/>
                </a:solidFill>
              </a:rPr>
              <a:t>Herhangi bir bölümü tahsise vermek için ilgili bölümün yanındaki </a:t>
            </a:r>
            <a:r>
              <a:rPr lang="tr-TR" sz="2000" b="1" dirty="0" smtClean="0">
                <a:solidFill>
                  <a:srgbClr val="92D050"/>
                </a:solidFill>
              </a:rPr>
              <a:t>« yeşil renkli (+) işareti» </a:t>
            </a:r>
            <a:r>
              <a:rPr lang="tr-TR" sz="2000" b="1" dirty="0" smtClean="0">
                <a:solidFill>
                  <a:prstClr val="white"/>
                </a:solidFill>
              </a:rPr>
              <a:t>ne</a:t>
            </a:r>
            <a:r>
              <a:rPr lang="tr-TR" sz="2000" b="1" dirty="0" smtClean="0">
                <a:solidFill>
                  <a:srgbClr val="92D050"/>
                </a:solidFill>
              </a:rPr>
              <a:t> </a:t>
            </a:r>
            <a:r>
              <a:rPr lang="tr-TR" sz="2000" b="1" dirty="0" smtClean="0">
                <a:solidFill>
                  <a:prstClr val="white"/>
                </a:solidFill>
              </a:rPr>
              <a:t>dokunmanız yeterli olacaktır. Böylece o bölüm seçilen kuruma tahsis edilmiş olacak ve sol taraf ekranda belirecektir.</a:t>
            </a:r>
            <a:endParaRPr lang="tr-TR" sz="2000" b="1" dirty="0">
              <a:solidFill>
                <a:prstClr val="white"/>
              </a:solidFill>
            </a:endParaRPr>
          </a:p>
        </p:txBody>
      </p:sp>
    </p:spTree>
    <p:extLst>
      <p:ext uri="{BB962C8B-B14F-4D97-AF65-F5344CB8AC3E}">
        <p14:creationId xmlns:p14="http://schemas.microsoft.com/office/powerpoint/2010/main" val="19255251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3290"/>
            <a:ext cx="9144000" cy="4135789"/>
          </a:xfrm>
          <a:prstGeom prst="rect">
            <a:avLst/>
          </a:prstGeom>
          <a:noFill/>
          <a:ln w="38100">
            <a:solidFill>
              <a:srgbClr val="C00000"/>
            </a:solidFill>
            <a:miter lim="800000"/>
            <a:headEnd/>
            <a:tailEnd/>
          </a:ln>
        </p:spPr>
      </p:pic>
      <p:sp>
        <p:nvSpPr>
          <p:cNvPr id="3" name="Dikdörtgen 2"/>
          <p:cNvSpPr/>
          <p:nvPr/>
        </p:nvSpPr>
        <p:spPr>
          <a:xfrm>
            <a:off x="0" y="4365104"/>
            <a:ext cx="9144000" cy="193899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tr-TR" sz="2000" b="1" dirty="0" smtClean="0">
                <a:solidFill>
                  <a:prstClr val="white"/>
                </a:solidFill>
              </a:rPr>
              <a:t>Yalnızca ilk tahsis işleminde sistem sizden </a:t>
            </a:r>
            <a:r>
              <a:rPr lang="tr-TR" sz="2000" b="1" dirty="0" smtClean="0">
                <a:solidFill>
                  <a:srgbClr val="FFC000"/>
                </a:solidFill>
              </a:rPr>
              <a:t>«Onay Tarihi» </a:t>
            </a:r>
            <a:r>
              <a:rPr lang="tr-TR" sz="2000" b="1" dirty="0" smtClean="0">
                <a:solidFill>
                  <a:prstClr val="white"/>
                </a:solidFill>
              </a:rPr>
              <a:t>ve </a:t>
            </a:r>
            <a:r>
              <a:rPr lang="tr-TR" sz="2000" b="1" dirty="0" smtClean="0">
                <a:solidFill>
                  <a:srgbClr val="FFC000"/>
                </a:solidFill>
              </a:rPr>
              <a:t>«Onay Sayısı» </a:t>
            </a:r>
            <a:r>
              <a:rPr lang="tr-TR" sz="2000" b="1" dirty="0" smtClean="0">
                <a:solidFill>
                  <a:prstClr val="white"/>
                </a:solidFill>
              </a:rPr>
              <a:t>isteyecektir. Bu bölüme daha önce ilgili okul için yaptığınız tahsis onayının </a:t>
            </a:r>
            <a:r>
              <a:rPr lang="tr-TR" sz="2000" b="1" dirty="0" smtClean="0">
                <a:solidFill>
                  <a:srgbClr val="FFC000"/>
                </a:solidFill>
              </a:rPr>
              <a:t>tarih</a:t>
            </a:r>
            <a:r>
              <a:rPr lang="tr-TR" sz="2000" b="1" dirty="0" smtClean="0">
                <a:solidFill>
                  <a:prstClr val="white"/>
                </a:solidFill>
              </a:rPr>
              <a:t> ve </a:t>
            </a:r>
            <a:r>
              <a:rPr lang="tr-TR" sz="2000" b="1" dirty="0" smtClean="0">
                <a:solidFill>
                  <a:srgbClr val="FFC000"/>
                </a:solidFill>
              </a:rPr>
              <a:t>sayısını</a:t>
            </a:r>
            <a:r>
              <a:rPr lang="tr-TR" sz="2000" b="1" dirty="0" smtClean="0">
                <a:solidFill>
                  <a:prstClr val="white"/>
                </a:solidFill>
              </a:rPr>
              <a:t> giriniz ve </a:t>
            </a:r>
            <a:r>
              <a:rPr lang="tr-TR" sz="2000" b="1" dirty="0" smtClean="0">
                <a:solidFill>
                  <a:srgbClr val="FFC000"/>
                </a:solidFill>
              </a:rPr>
              <a:t>«Kaydet» </a:t>
            </a:r>
            <a:r>
              <a:rPr lang="tr-TR" sz="2000" b="1" dirty="0" smtClean="0">
                <a:solidFill>
                  <a:prstClr val="white"/>
                </a:solidFill>
              </a:rPr>
              <a:t>deyiniz. Açıklama kısmına herhangi bir işlem yapmanıza gerek yoktur. Bu işlem sadece ilk derslik veya bölüm tahsisinde istenecektir. Diğer derslik veya bölümlerde </a:t>
            </a:r>
            <a:r>
              <a:rPr lang="tr-TR" sz="2000" b="1" dirty="0" smtClean="0">
                <a:solidFill>
                  <a:srgbClr val="92D050"/>
                </a:solidFill>
              </a:rPr>
              <a:t>(+) işaretine </a:t>
            </a:r>
            <a:r>
              <a:rPr lang="tr-TR" sz="2000" b="1" dirty="0" smtClean="0">
                <a:solidFill>
                  <a:prstClr val="white"/>
                </a:solidFill>
              </a:rPr>
              <a:t>bastığınızda böyle bir uyarı gelmeyecektir. </a:t>
            </a:r>
            <a:r>
              <a:rPr lang="tr-TR" sz="2000" b="1" dirty="0" smtClean="0">
                <a:solidFill>
                  <a:srgbClr val="FFC000"/>
                </a:solidFill>
              </a:rPr>
              <a:t>Bu kısmı doldurmak zorunludur.</a:t>
            </a:r>
            <a:endParaRPr lang="tr-TR" sz="2000" b="1" dirty="0">
              <a:solidFill>
                <a:srgbClr val="FFC000"/>
              </a:solidFill>
            </a:endParaRPr>
          </a:p>
        </p:txBody>
      </p:sp>
    </p:spTree>
    <p:extLst>
      <p:ext uri="{BB962C8B-B14F-4D97-AF65-F5344CB8AC3E}">
        <p14:creationId xmlns:p14="http://schemas.microsoft.com/office/powerpoint/2010/main" val="33665411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7453"/>
            <a:ext cx="9324528" cy="3267531"/>
          </a:xfrm>
          <a:prstGeom prst="rect">
            <a:avLst/>
          </a:prstGeom>
          <a:noFill/>
          <a:ln w="38100">
            <a:solidFill>
              <a:srgbClr val="C00000"/>
            </a:solidFill>
            <a:miter lim="800000"/>
            <a:headEnd/>
            <a:tailEnd/>
          </a:ln>
        </p:spPr>
      </p:pic>
      <p:sp>
        <p:nvSpPr>
          <p:cNvPr id="3" name="Dikdörtgen 2"/>
          <p:cNvSpPr/>
          <p:nvPr/>
        </p:nvSpPr>
        <p:spPr>
          <a:xfrm>
            <a:off x="0" y="3429000"/>
            <a:ext cx="9144000"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tr-TR" b="1" dirty="0" smtClean="0">
                <a:solidFill>
                  <a:prstClr val="white"/>
                </a:solidFill>
              </a:rPr>
              <a:t>Bu resimde örnek olarak </a:t>
            </a:r>
            <a:r>
              <a:rPr lang="tr-TR" b="1" dirty="0" smtClean="0">
                <a:solidFill>
                  <a:srgbClr val="FFC000"/>
                </a:solidFill>
              </a:rPr>
              <a:t>«Adnan A.Ş Ortaokulu» </a:t>
            </a:r>
            <a:r>
              <a:rPr lang="tr-TR" b="1" dirty="0" err="1" smtClean="0">
                <a:solidFill>
                  <a:prstClr val="white"/>
                </a:solidFill>
              </a:rPr>
              <a:t>nun</a:t>
            </a:r>
            <a:r>
              <a:rPr lang="tr-TR" b="1" dirty="0" smtClean="0">
                <a:solidFill>
                  <a:prstClr val="white"/>
                </a:solidFill>
              </a:rPr>
              <a:t> bazı dersliklerini </a:t>
            </a:r>
            <a:r>
              <a:rPr lang="tr-TR" b="1" dirty="0" smtClean="0">
                <a:solidFill>
                  <a:srgbClr val="FFC000"/>
                </a:solidFill>
              </a:rPr>
              <a:t>«25 Aralık İlkokulu» </a:t>
            </a:r>
            <a:r>
              <a:rPr lang="tr-TR" b="1" dirty="0" err="1" smtClean="0">
                <a:solidFill>
                  <a:prstClr val="white"/>
                </a:solidFill>
              </a:rPr>
              <a:t>na</a:t>
            </a:r>
            <a:r>
              <a:rPr lang="tr-TR" b="1" dirty="0" smtClean="0">
                <a:solidFill>
                  <a:prstClr val="white"/>
                </a:solidFill>
              </a:rPr>
              <a:t> tahsis ettik. Görüldüğü gibi </a:t>
            </a:r>
            <a:r>
              <a:rPr lang="tr-TR" b="1" dirty="0" smtClean="0">
                <a:solidFill>
                  <a:srgbClr val="FFC000"/>
                </a:solidFill>
              </a:rPr>
              <a:t>sol tarafta bina sahibi okulun derslikleri</a:t>
            </a:r>
            <a:r>
              <a:rPr lang="tr-TR" b="1" dirty="0" smtClean="0">
                <a:solidFill>
                  <a:prstClr val="white"/>
                </a:solidFill>
              </a:rPr>
              <a:t> görülürken </a:t>
            </a:r>
            <a:r>
              <a:rPr lang="tr-TR" b="1" dirty="0" smtClean="0">
                <a:solidFill>
                  <a:srgbClr val="FFC000"/>
                </a:solidFill>
              </a:rPr>
              <a:t>sağda tahsis edilen derslikler</a:t>
            </a:r>
            <a:r>
              <a:rPr lang="tr-TR" b="1" dirty="0" smtClean="0">
                <a:solidFill>
                  <a:prstClr val="white"/>
                </a:solidFill>
              </a:rPr>
              <a:t> yer almaktadır. Tahsis edilen dersliklerin yanındaki </a:t>
            </a:r>
            <a:r>
              <a:rPr lang="tr-TR" b="1" dirty="0" smtClean="0">
                <a:solidFill>
                  <a:srgbClr val="FFCCCC"/>
                </a:solidFill>
              </a:rPr>
              <a:t>«kırmızı renkli (-) eksi işareti»</a:t>
            </a:r>
            <a:r>
              <a:rPr lang="tr-TR" b="1" dirty="0" smtClean="0">
                <a:solidFill>
                  <a:prstClr val="white"/>
                </a:solidFill>
              </a:rPr>
              <a:t> ne tıklayarak o derslik veya bölümü tahsis etmekten vazgeçebilirsiniz. Eğer ilgili okulun tamamını kullanıyorsanız veya o okulla ikili öğretim yaptığınızdan tüm binayı kullanmak zorundaysanız bina ve katı seçtikten sonra sol tarafta başlık satırındaki </a:t>
            </a:r>
            <a:r>
              <a:rPr lang="tr-TR" b="1" dirty="0" smtClean="0">
                <a:solidFill>
                  <a:srgbClr val="92D050"/>
                </a:solidFill>
              </a:rPr>
              <a:t>«yeşil renkli (+) artı işareti»</a:t>
            </a:r>
            <a:r>
              <a:rPr lang="tr-TR" b="1" dirty="0" smtClean="0">
                <a:solidFill>
                  <a:prstClr val="white"/>
                </a:solidFill>
              </a:rPr>
              <a:t> ne tıklayarak tüm katı tek tek uğraşmadan kolaylıkla tahsis edebilirsiniz. Eğer tahsis durumunuz sonlandıysa ve tahsis işleminden vazgeçtiyseniz bu kez sağ taraftaki başlık kısmında bulunan </a:t>
            </a:r>
            <a:r>
              <a:rPr lang="tr-TR" b="1" dirty="0" smtClean="0">
                <a:solidFill>
                  <a:srgbClr val="FFCCCC"/>
                </a:solidFill>
              </a:rPr>
              <a:t>«kırmızı renkli (-) eksi işareti» </a:t>
            </a:r>
            <a:r>
              <a:rPr lang="tr-TR" b="1" dirty="0" smtClean="0">
                <a:solidFill>
                  <a:prstClr val="white"/>
                </a:solidFill>
              </a:rPr>
              <a:t>ne tıklayarak tüm katı tahsis etmekten vazgeçebilirsiniz.  </a:t>
            </a:r>
            <a:endParaRPr lang="tr-TR" b="1" dirty="0">
              <a:solidFill>
                <a:srgbClr val="FFC000"/>
              </a:solidFill>
            </a:endParaRPr>
          </a:p>
        </p:txBody>
      </p:sp>
    </p:spTree>
    <p:extLst>
      <p:ext uri="{BB962C8B-B14F-4D97-AF65-F5344CB8AC3E}">
        <p14:creationId xmlns:p14="http://schemas.microsoft.com/office/powerpoint/2010/main" val="692997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25577"/>
            <a:ext cx="9144000" cy="4483543"/>
          </a:xfrm>
          <a:prstGeom prst="rect">
            <a:avLst/>
          </a:prstGeom>
          <a:noFill/>
          <a:ln w="38100">
            <a:solidFill>
              <a:srgbClr val="C00000"/>
            </a:solidFill>
            <a:miter lim="800000"/>
            <a:headEnd/>
            <a:tailEnd/>
          </a:ln>
        </p:spPr>
      </p:pic>
      <p:sp>
        <p:nvSpPr>
          <p:cNvPr id="3" name="Dikdörtgen 2"/>
          <p:cNvSpPr/>
          <p:nvPr/>
        </p:nvSpPr>
        <p:spPr>
          <a:xfrm>
            <a:off x="-30269" y="4653136"/>
            <a:ext cx="9144000" cy="163121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tr-TR" sz="2000" b="1" dirty="0" smtClean="0">
                <a:solidFill>
                  <a:prstClr val="white"/>
                </a:solidFill>
              </a:rPr>
              <a:t>Eğer işlemleri doğru yaptıysanız, </a:t>
            </a:r>
            <a:r>
              <a:rPr lang="tr-TR" sz="2000" b="1" dirty="0" smtClean="0">
                <a:solidFill>
                  <a:srgbClr val="FFC000"/>
                </a:solidFill>
              </a:rPr>
              <a:t>binayı, katı, derslikleri veya derslik dışı bölümleri tahsis eden kurumun «Bina Bilgileri Modülü» </a:t>
            </a:r>
            <a:r>
              <a:rPr lang="tr-TR" sz="2000" b="1" dirty="0" err="1" smtClean="0">
                <a:solidFill>
                  <a:prstClr val="white"/>
                </a:solidFill>
              </a:rPr>
              <a:t>ndeki</a:t>
            </a:r>
            <a:r>
              <a:rPr lang="tr-TR" sz="2000" b="1" dirty="0" smtClean="0">
                <a:solidFill>
                  <a:prstClr val="white"/>
                </a:solidFill>
              </a:rPr>
              <a:t> </a:t>
            </a:r>
            <a:r>
              <a:rPr lang="tr-TR" sz="2000" b="1" dirty="0" smtClean="0">
                <a:solidFill>
                  <a:srgbClr val="FFC000"/>
                </a:solidFill>
              </a:rPr>
              <a:t>«Kurum İşlemleri» </a:t>
            </a:r>
            <a:r>
              <a:rPr lang="tr-TR" sz="2000" b="1" dirty="0" smtClean="0">
                <a:solidFill>
                  <a:prstClr val="white"/>
                </a:solidFill>
              </a:rPr>
              <a:t>menüsü altında bulunan </a:t>
            </a:r>
            <a:r>
              <a:rPr lang="tr-TR" sz="2000" b="1" dirty="0" smtClean="0">
                <a:solidFill>
                  <a:srgbClr val="FFC000"/>
                </a:solidFill>
              </a:rPr>
              <a:t>«Tahsisli Binalar» </a:t>
            </a:r>
            <a:r>
              <a:rPr lang="tr-TR" sz="2000" b="1" dirty="0" smtClean="0">
                <a:solidFill>
                  <a:prstClr val="white"/>
                </a:solidFill>
              </a:rPr>
              <a:t>sekmesine tıkladığınızda tahsis edilen kuruma ait </a:t>
            </a:r>
            <a:r>
              <a:rPr lang="tr-TR" sz="2000" b="1" dirty="0" smtClean="0">
                <a:solidFill>
                  <a:srgbClr val="FFCCCC"/>
                </a:solidFill>
              </a:rPr>
              <a:t>kırmızı renkli klasörün </a:t>
            </a:r>
            <a:r>
              <a:rPr lang="tr-TR" sz="2000" b="1" dirty="0" smtClean="0">
                <a:solidFill>
                  <a:prstClr val="white"/>
                </a:solidFill>
              </a:rPr>
              <a:t>geldiğini göreceksiniz. Bu klasöre tıkladığınızda binasını tahsis ettiğiniz kurumun hangi bölümlerini tahsis ettiğinize dair bilgiye ulaşabileceksiniz.</a:t>
            </a:r>
            <a:endParaRPr lang="tr-TR" sz="2000" b="1" dirty="0">
              <a:solidFill>
                <a:srgbClr val="FFC000"/>
              </a:solidFill>
            </a:endParaRPr>
          </a:p>
        </p:txBody>
      </p:sp>
    </p:spTree>
    <p:extLst>
      <p:ext uri="{BB962C8B-B14F-4D97-AF65-F5344CB8AC3E}">
        <p14:creationId xmlns:p14="http://schemas.microsoft.com/office/powerpoint/2010/main" val="30066914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Metin kutusu"/>
          <p:cNvSpPr txBox="1"/>
          <p:nvPr/>
        </p:nvSpPr>
        <p:spPr>
          <a:xfrm>
            <a:off x="3059832" y="1798900"/>
            <a:ext cx="5688632" cy="2800767"/>
          </a:xfrm>
          <a:prstGeom prst="rect">
            <a:avLst/>
          </a:prstGeom>
          <a:noFill/>
        </p:spPr>
        <p:txBody>
          <a:bodyPr wrap="square" rtlCol="0">
            <a:spAutoFit/>
          </a:bodyPr>
          <a:lstStyle/>
          <a:p>
            <a:r>
              <a:rPr lang="tr-TR" sz="4400" b="1" spc="50" dirty="0" smtClean="0">
                <a:ln w="0">
                  <a:solidFill>
                    <a:prstClr val="black"/>
                  </a:solidFill>
                </a:ln>
                <a:solidFill>
                  <a:srgbClr val="002060"/>
                </a:solidFill>
                <a:effectLst>
                  <a:innerShdw blurRad="63500" dist="50800" dir="13500000">
                    <a:srgbClr val="000000">
                      <a:alpha val="50000"/>
                    </a:srgbClr>
                  </a:innerShdw>
                </a:effectLst>
                <a:latin typeface="Arial Black" panose="020B0A04020102020204" pitchFamily="34" charset="0"/>
              </a:rPr>
              <a:t>BU İŞLEMLERDEN SONRA SIRADA NE VAR?</a:t>
            </a:r>
            <a:endParaRPr lang="tr-TR" sz="4400" b="1" spc="50" dirty="0">
              <a:ln w="0">
                <a:solidFill>
                  <a:prstClr val="black"/>
                </a:solidFill>
              </a:ln>
              <a:solidFill>
                <a:srgbClr val="002060"/>
              </a:solidFill>
              <a:effectLst>
                <a:innerShdw blurRad="63500" dist="50800" dir="13500000">
                  <a:srgbClr val="000000">
                    <a:alpha val="50000"/>
                  </a:srgbClr>
                </a:innerShdw>
              </a:effectLst>
              <a:latin typeface="Arial Black" panose="020B0A040201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08" y="620688"/>
            <a:ext cx="5157192" cy="5157192"/>
          </a:xfrm>
          <a:prstGeom prst="rect">
            <a:avLst/>
          </a:prstGeom>
        </p:spPr>
      </p:pic>
    </p:spTree>
    <p:extLst>
      <p:ext uri="{BB962C8B-B14F-4D97-AF65-F5344CB8AC3E}">
        <p14:creationId xmlns:p14="http://schemas.microsoft.com/office/powerpoint/2010/main" val="18986850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5110"/>
            <a:ext cx="9170653"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342900" indent="-342900" algn="just">
              <a:buFont typeface="Wingdings" panose="05000000000000000000" pitchFamily="2" charset="2"/>
              <a:buChar char="v"/>
            </a:pPr>
            <a:r>
              <a:rPr lang="tr-TR" sz="2000" b="1" dirty="0" smtClean="0"/>
              <a:t>Bakanlığımızın bu yıl kullanıma açtığı </a:t>
            </a:r>
            <a:r>
              <a:rPr lang="tr-TR" sz="2000" b="1" dirty="0" smtClean="0">
                <a:solidFill>
                  <a:srgbClr val="FFC000"/>
                </a:solidFill>
              </a:rPr>
              <a:t>«Bina Bilgileri Modülü» </a:t>
            </a:r>
            <a:r>
              <a:rPr lang="tr-TR" sz="2000" b="1" dirty="0" smtClean="0"/>
              <a:t>ü, kullanımı esnasında bir çok sıkıntıları da beraberinde getirdi.</a:t>
            </a:r>
          </a:p>
          <a:p>
            <a:pPr marL="342900" indent="-342900" algn="just">
              <a:buFont typeface="Wingdings" panose="05000000000000000000" pitchFamily="2" charset="2"/>
              <a:buChar char="v"/>
            </a:pPr>
            <a:r>
              <a:rPr lang="tr-TR" sz="2000" b="1" dirty="0" smtClean="0"/>
              <a:t>Özellikle okullarımız başta olmak üzere ilçelerimizde de kullanımda yaşanan sıkıntıları gidermek amaçlı bu sunumu hazırladık.</a:t>
            </a:r>
            <a:endParaRPr lang="tr-TR" sz="2000" b="1" dirty="0"/>
          </a:p>
        </p:txBody>
      </p:sp>
      <p:sp>
        <p:nvSpPr>
          <p:cNvPr id="5" name="Metin kutusu 4"/>
          <p:cNvSpPr txBox="1"/>
          <p:nvPr/>
        </p:nvSpPr>
        <p:spPr>
          <a:xfrm>
            <a:off x="-13648" y="1447289"/>
            <a:ext cx="9184301"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tr-TR" sz="2000" b="1" dirty="0" smtClean="0"/>
              <a:t>İşe ilk olarak durum tespiti yapmakla başlıyoruz. </a:t>
            </a:r>
          </a:p>
          <a:p>
            <a:pPr algn="just"/>
            <a:r>
              <a:rPr lang="tr-TR" sz="2000" b="1" dirty="0" smtClean="0"/>
              <a:t>Şöyle ki,</a:t>
            </a:r>
          </a:p>
          <a:p>
            <a:pPr algn="just"/>
            <a:r>
              <a:rPr lang="tr-TR" sz="2000" b="1" dirty="0" smtClean="0"/>
              <a:t>Eğer okulun </a:t>
            </a:r>
            <a:r>
              <a:rPr lang="tr-TR" sz="2000" b="1" dirty="0" smtClean="0">
                <a:solidFill>
                  <a:srgbClr val="FFC000"/>
                </a:solidFill>
              </a:rPr>
              <a:t>«Bina bilgileri Modülü» </a:t>
            </a:r>
            <a:r>
              <a:rPr lang="tr-TR" sz="2000" b="1" dirty="0" err="1" smtClean="0"/>
              <a:t>ndeki</a:t>
            </a:r>
            <a:r>
              <a:rPr lang="tr-TR" sz="2000" b="1" dirty="0" smtClean="0"/>
              <a:t> adresi ile </a:t>
            </a:r>
            <a:r>
              <a:rPr lang="tr-TR" sz="2000" b="1" dirty="0" smtClean="0">
                <a:solidFill>
                  <a:srgbClr val="FFC000"/>
                </a:solidFill>
              </a:rPr>
              <a:t>«Devlet Kurumları Modülü» </a:t>
            </a:r>
            <a:r>
              <a:rPr lang="tr-TR" sz="2000" b="1" dirty="0" err="1" smtClean="0"/>
              <a:t>ndeki</a:t>
            </a:r>
            <a:r>
              <a:rPr lang="tr-TR" sz="2000" b="1" dirty="0" smtClean="0"/>
              <a:t> adresi arasında farklılık varsa tüm istatistiki bilgilerin işlendiği </a:t>
            </a:r>
            <a:r>
              <a:rPr lang="tr-TR" sz="2000" b="1" dirty="0" smtClean="0">
                <a:solidFill>
                  <a:srgbClr val="FFC000"/>
                </a:solidFill>
              </a:rPr>
              <a:t>«MEİS» </a:t>
            </a:r>
            <a:r>
              <a:rPr lang="tr-TR" sz="2000" b="1" dirty="0" smtClean="0"/>
              <a:t>modülü girişi yapılamamaktadır. </a:t>
            </a:r>
          </a:p>
          <a:p>
            <a:pPr algn="just"/>
            <a:r>
              <a:rPr lang="tr-TR" sz="2000" b="1" dirty="0" smtClean="0"/>
              <a:t>Yahut okul </a:t>
            </a:r>
            <a:r>
              <a:rPr lang="tr-TR" sz="2000" b="1" dirty="0">
                <a:solidFill>
                  <a:srgbClr val="FFC000"/>
                </a:solidFill>
              </a:rPr>
              <a:t>«Bina bilgileri </a:t>
            </a:r>
            <a:r>
              <a:rPr lang="tr-TR" sz="2000" b="1" dirty="0" smtClean="0">
                <a:solidFill>
                  <a:srgbClr val="FFC000"/>
                </a:solidFill>
              </a:rPr>
              <a:t>Modülü» </a:t>
            </a:r>
            <a:r>
              <a:rPr lang="tr-TR" sz="2000" b="1" dirty="0" smtClean="0">
                <a:solidFill>
                  <a:schemeClr val="bg1"/>
                </a:solidFill>
              </a:rPr>
              <a:t>ne</a:t>
            </a:r>
            <a:r>
              <a:rPr lang="tr-TR" sz="2000" b="1" dirty="0" smtClean="0">
                <a:solidFill>
                  <a:srgbClr val="FFC000"/>
                </a:solidFill>
              </a:rPr>
              <a:t> </a:t>
            </a:r>
            <a:r>
              <a:rPr lang="tr-TR" sz="2000" b="1" dirty="0" smtClean="0"/>
              <a:t>giriş yapmadıysa yapması gerekecektir. İlçeler olarak okulların bu modüle giriş yapıp yapmadığını, yaptıysa doğruluk yanlışlığını kontrol ederek başlıyoruz.</a:t>
            </a:r>
            <a:endParaRPr lang="tr-TR" sz="2000" b="1" dirty="0"/>
          </a:p>
        </p:txBody>
      </p:sp>
      <p:sp>
        <p:nvSpPr>
          <p:cNvPr id="6" name="Metin kutusu 5"/>
          <p:cNvSpPr txBox="1"/>
          <p:nvPr/>
        </p:nvSpPr>
        <p:spPr>
          <a:xfrm>
            <a:off x="-13648" y="4149080"/>
            <a:ext cx="9184301"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42900" indent="-342900" algn="just">
              <a:buFont typeface="Wingdings" panose="05000000000000000000" pitchFamily="2" charset="2"/>
              <a:buChar char="v"/>
            </a:pPr>
            <a:r>
              <a:rPr lang="tr-TR" sz="2000" b="1" dirty="0" smtClean="0"/>
              <a:t>Bina Bilgileri Modülü ve MEİS girişlerindeki sorumluluk ilk olarak okullarda daha sonra ise ilçe MEBBİS yöneticileri ve MEİS (İstatistik)’ten sorumlu Strateji Geliştirme Bölüm şube müdürü, şef  ve personeldedir.</a:t>
            </a:r>
            <a:endParaRPr lang="tr-TR" sz="2000" b="1" dirty="0"/>
          </a:p>
        </p:txBody>
      </p:sp>
      <p:sp>
        <p:nvSpPr>
          <p:cNvPr id="7" name="Metin kutusu 6"/>
          <p:cNvSpPr txBox="1"/>
          <p:nvPr/>
        </p:nvSpPr>
        <p:spPr>
          <a:xfrm>
            <a:off x="0" y="5301208"/>
            <a:ext cx="9144000" cy="101566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342900" indent="-342900" algn="just">
              <a:buFont typeface="Wingdings" panose="05000000000000000000" pitchFamily="2" charset="2"/>
              <a:buChar char="v"/>
            </a:pPr>
            <a:r>
              <a:rPr lang="tr-TR" sz="2000" b="1" dirty="0" smtClean="0"/>
              <a:t>Yapılacak hatalar yalnızca o okulu değil, tüm ilçeyi hatta ilimizi etkileyeceğinden azami özen gösterilmesi büyük önem arz etmektedir. Bilgi girişleri ve kontrollerinde </a:t>
            </a:r>
            <a:r>
              <a:rPr lang="tr-TR" sz="2000" b="1" dirty="0" smtClean="0">
                <a:solidFill>
                  <a:srgbClr val="FFC000"/>
                </a:solidFill>
              </a:rPr>
              <a:t>DİKKATLİ DAVRANMAK GEREKMEKTEDİR.</a:t>
            </a:r>
            <a:endParaRPr lang="tr-TR" sz="2000" b="1" dirty="0">
              <a:solidFill>
                <a:srgbClr val="FFC000"/>
              </a:solidFill>
            </a:endParaRPr>
          </a:p>
        </p:txBody>
      </p:sp>
    </p:spTree>
    <p:extLst>
      <p:ext uri="{BB962C8B-B14F-4D97-AF65-F5344CB8AC3E}">
        <p14:creationId xmlns:p14="http://schemas.microsoft.com/office/powerpoint/2010/main" val="18950206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etin kutusu"/>
          <p:cNvSpPr txBox="1"/>
          <p:nvPr/>
        </p:nvSpPr>
        <p:spPr>
          <a:xfrm>
            <a:off x="0" y="908720"/>
            <a:ext cx="9144000" cy="415498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2400" b="1" dirty="0" smtClean="0">
                <a:solidFill>
                  <a:schemeClr val="bg1"/>
                </a:solidFill>
              </a:rPr>
              <a:t>Kurumlar işlemlerini tamamlayıp «Kurum Onayı» kısmından tüm binaları için kurum onaylarını verdikten sonra, bağlı bulundukları ilçe milli eğitim müdürlüklerindeki sorumlu birimlere (ilçe MEBBİS birimleri), işlemi tamamladığına dair, bildirimde bulunacaklardır.</a:t>
            </a:r>
          </a:p>
          <a:p>
            <a:pPr algn="just"/>
            <a:endParaRPr lang="tr-TR" sz="2400" b="1" dirty="0">
              <a:solidFill>
                <a:schemeClr val="bg1"/>
              </a:solidFill>
            </a:endParaRPr>
          </a:p>
          <a:p>
            <a:pPr algn="just"/>
            <a:r>
              <a:rPr lang="tr-TR" sz="2400" b="1" dirty="0">
                <a:solidFill>
                  <a:schemeClr val="bg1"/>
                </a:solidFill>
              </a:rPr>
              <a:t>ilçe milli eğitim müdürlüklerindeki sorumlu </a:t>
            </a:r>
            <a:r>
              <a:rPr lang="tr-TR" sz="2400" b="1" dirty="0" smtClean="0">
                <a:solidFill>
                  <a:schemeClr val="bg1"/>
                </a:solidFill>
              </a:rPr>
              <a:t>birimler </a:t>
            </a:r>
            <a:r>
              <a:rPr lang="tr-TR" sz="2400" b="1" dirty="0">
                <a:solidFill>
                  <a:schemeClr val="bg1"/>
                </a:solidFill>
              </a:rPr>
              <a:t>(ilçe MEBBİS birimleri</a:t>
            </a:r>
            <a:r>
              <a:rPr lang="tr-TR" sz="2400" b="1" dirty="0" smtClean="0">
                <a:solidFill>
                  <a:schemeClr val="bg1"/>
                </a:solidFill>
              </a:rPr>
              <a:t>) ise, öncelikle </a:t>
            </a:r>
            <a:r>
              <a:rPr lang="tr-TR" sz="2400" b="1" dirty="0" smtClean="0">
                <a:solidFill>
                  <a:srgbClr val="FFC000"/>
                </a:solidFill>
              </a:rPr>
              <a:t>«Bina Bilgileri Modülü» </a:t>
            </a:r>
            <a:r>
              <a:rPr lang="tr-TR" sz="2400" b="1" dirty="0" err="1" smtClean="0">
                <a:solidFill>
                  <a:schemeClr val="bg1"/>
                </a:solidFill>
              </a:rPr>
              <a:t>nde</a:t>
            </a:r>
            <a:r>
              <a:rPr lang="tr-TR" sz="2400" b="1" dirty="0" smtClean="0">
                <a:solidFill>
                  <a:schemeClr val="bg1"/>
                </a:solidFill>
              </a:rPr>
              <a:t> ilçe onayını vererek bu modülün işleminin tamamlanmasını sağlayacaktır.</a:t>
            </a:r>
          </a:p>
          <a:p>
            <a:pPr algn="just"/>
            <a:r>
              <a:rPr lang="tr-TR" sz="2400" b="1" dirty="0" smtClean="0">
                <a:solidFill>
                  <a:schemeClr val="bg1"/>
                </a:solidFill>
              </a:rPr>
              <a:t>Daha sonra kurumun adresinin </a:t>
            </a:r>
            <a:r>
              <a:rPr lang="tr-TR" sz="2400" b="1" dirty="0" smtClean="0">
                <a:solidFill>
                  <a:srgbClr val="FFC000"/>
                </a:solidFill>
              </a:rPr>
              <a:t>«Devlet Kurumları Modülü» </a:t>
            </a:r>
            <a:r>
              <a:rPr lang="tr-TR" sz="2400" b="1" dirty="0" err="1" smtClean="0">
                <a:solidFill>
                  <a:schemeClr val="bg1"/>
                </a:solidFill>
              </a:rPr>
              <a:t>nde</a:t>
            </a:r>
            <a:r>
              <a:rPr lang="tr-TR" sz="2400" b="1" dirty="0" smtClean="0">
                <a:solidFill>
                  <a:schemeClr val="bg1"/>
                </a:solidFill>
              </a:rPr>
              <a:t> de güncellenmesi için bizlere oluşturduğumuz </a:t>
            </a:r>
            <a:r>
              <a:rPr lang="tr-TR" sz="2400" b="1" dirty="0" smtClean="0">
                <a:solidFill>
                  <a:srgbClr val="FFC000"/>
                </a:solidFill>
              </a:rPr>
              <a:t>«</a:t>
            </a:r>
            <a:r>
              <a:rPr lang="tr-TR" sz="2400" b="1" dirty="0" err="1" smtClean="0">
                <a:solidFill>
                  <a:srgbClr val="FFC000"/>
                </a:solidFill>
              </a:rPr>
              <a:t>Whatsapp</a:t>
            </a:r>
            <a:r>
              <a:rPr lang="tr-TR" sz="2400" b="1" dirty="0" smtClean="0">
                <a:solidFill>
                  <a:srgbClr val="FFC000"/>
                </a:solidFill>
              </a:rPr>
              <a:t> Grubu» </a:t>
            </a:r>
            <a:r>
              <a:rPr lang="tr-TR" sz="2400" b="1" dirty="0" smtClean="0">
                <a:solidFill>
                  <a:schemeClr val="bg1"/>
                </a:solidFill>
              </a:rPr>
              <a:t>üzerinden toplu halde bildirimde bulunacaklar.</a:t>
            </a:r>
            <a:endParaRPr lang="tr-TR" sz="2400" b="1" dirty="0">
              <a:solidFill>
                <a:schemeClr val="bg1"/>
              </a:solidFill>
            </a:endParaRPr>
          </a:p>
        </p:txBody>
      </p:sp>
    </p:spTree>
    <p:extLst>
      <p:ext uri="{BB962C8B-B14F-4D97-AF65-F5344CB8AC3E}">
        <p14:creationId xmlns:p14="http://schemas.microsoft.com/office/powerpoint/2010/main" val="4061684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etin kutusu"/>
          <p:cNvSpPr txBox="1"/>
          <p:nvPr/>
        </p:nvSpPr>
        <p:spPr>
          <a:xfrm>
            <a:off x="-31583" y="288898"/>
            <a:ext cx="914400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2000" b="1" dirty="0" smtClean="0">
                <a:solidFill>
                  <a:schemeClr val="bg1"/>
                </a:solidFill>
              </a:rPr>
              <a:t>Şu ana kadar anlatılan kısımlar, </a:t>
            </a:r>
            <a:r>
              <a:rPr lang="tr-TR" sz="2000" b="1" dirty="0" smtClean="0">
                <a:solidFill>
                  <a:srgbClr val="FFC000"/>
                </a:solidFill>
              </a:rPr>
              <a:t>«Bina Bilgileri Modülü» </a:t>
            </a:r>
            <a:r>
              <a:rPr lang="tr-TR" sz="2000" b="1" dirty="0" smtClean="0">
                <a:solidFill>
                  <a:schemeClr val="bg1"/>
                </a:solidFill>
              </a:rPr>
              <a:t>ne hiç giriş yapmayan hatalı giriş yapıp onay vermeyen veya hatalı giriş yapıp yeniden giriş yapmak zorunda kalan okul müdürlerimize rehberlik etmesi için hazırlanmıştı.</a:t>
            </a:r>
            <a:endParaRPr lang="tr-TR" sz="2000" b="1" dirty="0">
              <a:solidFill>
                <a:schemeClr val="bg1"/>
              </a:solidFill>
            </a:endParaRPr>
          </a:p>
        </p:txBody>
      </p:sp>
      <p:sp>
        <p:nvSpPr>
          <p:cNvPr id="3" name="2 Metin kutusu"/>
          <p:cNvSpPr txBox="1"/>
          <p:nvPr/>
        </p:nvSpPr>
        <p:spPr>
          <a:xfrm>
            <a:off x="-20400" y="1405629"/>
            <a:ext cx="9144000"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tr-TR" sz="2000" b="1" dirty="0" smtClean="0">
                <a:solidFill>
                  <a:schemeClr val="bg1"/>
                </a:solidFill>
              </a:rPr>
              <a:t>Eğer tüm işlemleri başarıyla yaptıysanız, </a:t>
            </a:r>
            <a:r>
              <a:rPr lang="tr-TR" sz="2000" b="1" dirty="0" smtClean="0">
                <a:solidFill>
                  <a:srgbClr val="FFC000"/>
                </a:solidFill>
              </a:rPr>
              <a:t>«Bina Bilgileri Modülü»</a:t>
            </a:r>
            <a:r>
              <a:rPr lang="tr-TR" sz="2000" b="1" dirty="0" smtClean="0">
                <a:solidFill>
                  <a:schemeClr val="bg1"/>
                </a:solidFill>
              </a:rPr>
              <a:t> </a:t>
            </a:r>
            <a:r>
              <a:rPr lang="tr-TR" sz="2000" b="1" dirty="0" err="1" smtClean="0">
                <a:solidFill>
                  <a:schemeClr val="bg1"/>
                </a:solidFill>
              </a:rPr>
              <a:t>nde</a:t>
            </a:r>
            <a:r>
              <a:rPr lang="tr-TR" sz="2000" b="1" dirty="0" smtClean="0">
                <a:solidFill>
                  <a:schemeClr val="bg1"/>
                </a:solidFill>
              </a:rPr>
              <a:t> kurum ve ilçe onayınız tamamlandıysa, Bina Bilgileri </a:t>
            </a:r>
            <a:r>
              <a:rPr lang="tr-TR" sz="2000" b="1" dirty="0" err="1" smtClean="0">
                <a:solidFill>
                  <a:schemeClr val="bg1"/>
                </a:solidFill>
              </a:rPr>
              <a:t>Modülü’ndeki</a:t>
            </a:r>
            <a:r>
              <a:rPr lang="tr-TR" sz="2000" b="1" dirty="0">
                <a:solidFill>
                  <a:schemeClr val="bg1"/>
                </a:solidFill>
              </a:rPr>
              <a:t> adresinizde ve </a:t>
            </a:r>
            <a:r>
              <a:rPr lang="tr-TR" sz="2000" b="1" dirty="0" smtClean="0">
                <a:solidFill>
                  <a:srgbClr val="FFC000"/>
                </a:solidFill>
              </a:rPr>
              <a:t>«Bina </a:t>
            </a:r>
            <a:r>
              <a:rPr lang="tr-TR" sz="2000" b="1" dirty="0">
                <a:solidFill>
                  <a:srgbClr val="FFC000"/>
                </a:solidFill>
              </a:rPr>
              <a:t>Bilgileri </a:t>
            </a:r>
            <a:r>
              <a:rPr lang="tr-TR" sz="2000" b="1" dirty="0" smtClean="0">
                <a:solidFill>
                  <a:srgbClr val="FFC000"/>
                </a:solidFill>
              </a:rPr>
              <a:t>Modülü» </a:t>
            </a:r>
            <a:r>
              <a:rPr lang="tr-TR" sz="2000" b="1" dirty="0" err="1" smtClean="0">
                <a:solidFill>
                  <a:schemeClr val="bg1"/>
                </a:solidFill>
              </a:rPr>
              <a:t>ndeki</a:t>
            </a:r>
            <a:r>
              <a:rPr lang="tr-TR" sz="2000" b="1" dirty="0" smtClean="0">
                <a:solidFill>
                  <a:schemeClr val="bg1"/>
                </a:solidFill>
              </a:rPr>
              <a:t> diğer bilgilerinizde </a:t>
            </a:r>
            <a:r>
              <a:rPr lang="tr-TR" sz="2000" b="1" dirty="0">
                <a:solidFill>
                  <a:schemeClr val="bg1"/>
                </a:solidFill>
              </a:rPr>
              <a:t>hata </a:t>
            </a:r>
            <a:r>
              <a:rPr lang="tr-TR" sz="2000" b="1" dirty="0" smtClean="0">
                <a:solidFill>
                  <a:schemeClr val="bg1"/>
                </a:solidFill>
              </a:rPr>
              <a:t>yoksa bağlı </a:t>
            </a:r>
            <a:r>
              <a:rPr lang="tr-TR" sz="2000" b="1" dirty="0">
                <a:solidFill>
                  <a:schemeClr val="bg1"/>
                </a:solidFill>
              </a:rPr>
              <a:t>bulunduğunuz ilçede </a:t>
            </a:r>
            <a:r>
              <a:rPr lang="tr-TR" sz="2000" b="1" dirty="0">
                <a:solidFill>
                  <a:srgbClr val="FFC000"/>
                </a:solidFill>
              </a:rPr>
              <a:t>Strateji Bölüm Şefleri </a:t>
            </a:r>
            <a:r>
              <a:rPr lang="tr-TR" sz="2000" b="1" dirty="0">
                <a:solidFill>
                  <a:schemeClr val="bg1"/>
                </a:solidFill>
              </a:rPr>
              <a:t>ile irtibata geçerek, </a:t>
            </a:r>
          </a:p>
        </p:txBody>
      </p:sp>
      <p:sp>
        <p:nvSpPr>
          <p:cNvPr id="5" name="2 Metin kutusu"/>
          <p:cNvSpPr txBox="1"/>
          <p:nvPr/>
        </p:nvSpPr>
        <p:spPr>
          <a:xfrm>
            <a:off x="-20400" y="2830136"/>
            <a:ext cx="9144000" cy="1015663"/>
          </a:xfrm>
          <a:prstGeom prst="rect">
            <a:avLst/>
          </a:prstGeom>
          <a:solidFill>
            <a:srgbClr val="FFC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tr-TR" sz="2000" b="1" dirty="0" smtClean="0">
                <a:solidFill>
                  <a:schemeClr val="tx1"/>
                </a:solidFill>
              </a:rPr>
              <a:t>«</a:t>
            </a:r>
            <a:r>
              <a:rPr lang="tr-TR" sz="2000" b="1" i="1" dirty="0" smtClean="0">
                <a:solidFill>
                  <a:srgbClr val="C00000"/>
                </a:solidFill>
              </a:rPr>
              <a:t>Bina Bilgileri </a:t>
            </a:r>
            <a:r>
              <a:rPr lang="tr-TR" sz="2000" b="1" i="1" dirty="0" err="1" smtClean="0">
                <a:solidFill>
                  <a:srgbClr val="C00000"/>
                </a:solidFill>
              </a:rPr>
              <a:t>Modülü’mdeki</a:t>
            </a:r>
            <a:r>
              <a:rPr lang="tr-TR" sz="2000" b="1" i="1" dirty="0" smtClean="0">
                <a:solidFill>
                  <a:srgbClr val="C00000"/>
                </a:solidFill>
              </a:rPr>
              <a:t> adresim doğrudur. Kurum ve İlçe onayım verilmiştir. Devlet Kurumları </a:t>
            </a:r>
            <a:r>
              <a:rPr lang="tr-TR" sz="2000" b="1" i="1" dirty="0" err="1" smtClean="0">
                <a:solidFill>
                  <a:srgbClr val="C00000"/>
                </a:solidFill>
              </a:rPr>
              <a:t>Modülü’ndeki</a:t>
            </a:r>
            <a:r>
              <a:rPr lang="tr-TR" sz="2000" b="1" i="1" dirty="0" smtClean="0">
                <a:solidFill>
                  <a:srgbClr val="C00000"/>
                </a:solidFill>
              </a:rPr>
              <a:t> </a:t>
            </a:r>
            <a:r>
              <a:rPr lang="tr-TR" sz="2000" b="1" i="1" dirty="0">
                <a:solidFill>
                  <a:srgbClr val="C00000"/>
                </a:solidFill>
              </a:rPr>
              <a:t>adresimin </a:t>
            </a:r>
            <a:r>
              <a:rPr lang="tr-TR" sz="2000" b="1" i="1" dirty="0" smtClean="0">
                <a:solidFill>
                  <a:srgbClr val="C00000"/>
                </a:solidFill>
              </a:rPr>
              <a:t>Bina </a:t>
            </a:r>
            <a:r>
              <a:rPr lang="tr-TR" sz="2000" b="1" i="1" dirty="0">
                <a:solidFill>
                  <a:srgbClr val="C00000"/>
                </a:solidFill>
              </a:rPr>
              <a:t>Bilgileri </a:t>
            </a:r>
            <a:r>
              <a:rPr lang="tr-TR" sz="2000" b="1" i="1" dirty="0" err="1" smtClean="0">
                <a:solidFill>
                  <a:srgbClr val="C00000"/>
                </a:solidFill>
              </a:rPr>
              <a:t>Modülü’ndeki</a:t>
            </a:r>
            <a:r>
              <a:rPr lang="tr-TR" sz="2000" b="1" i="1" dirty="0" smtClean="0">
                <a:solidFill>
                  <a:srgbClr val="C00000"/>
                </a:solidFill>
              </a:rPr>
              <a:t> adresime göre güncellenmesini istiyorum</a:t>
            </a:r>
            <a:r>
              <a:rPr lang="tr-TR" sz="2000" b="1" dirty="0" smtClean="0">
                <a:solidFill>
                  <a:schemeClr val="tx1"/>
                </a:solidFill>
              </a:rPr>
              <a:t>» diyerek bildirimde bulununuz.</a:t>
            </a:r>
            <a:endParaRPr lang="tr-TR" sz="2000" b="1" dirty="0">
              <a:solidFill>
                <a:schemeClr val="tx1"/>
              </a:solidFill>
            </a:endParaRPr>
          </a:p>
        </p:txBody>
      </p:sp>
      <p:sp>
        <p:nvSpPr>
          <p:cNvPr id="6" name="2 Metin kutusu"/>
          <p:cNvSpPr txBox="1"/>
          <p:nvPr/>
        </p:nvSpPr>
        <p:spPr>
          <a:xfrm>
            <a:off x="-31583" y="3964633"/>
            <a:ext cx="9144000" cy="1015663"/>
          </a:xfrm>
          <a:prstGeom prst="rect">
            <a:avLst/>
          </a:prstGeom>
          <a:solidFill>
            <a:srgbClr val="99CCFF"/>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tr-TR" sz="2000" b="1" dirty="0" smtClean="0">
                <a:solidFill>
                  <a:schemeClr val="tx1"/>
                </a:solidFill>
              </a:rPr>
              <a:t>Talebiniz ilçeler tarafından kayıt altına alınacaktır. Ancak yoğunluktan dolayı ilçeler gelen talepleri toplu halde (10’lu veya 5’li gruplar) il milli eğitim müdürlüğü personellerine </a:t>
            </a:r>
            <a:r>
              <a:rPr lang="tr-TR" sz="2000" b="1" dirty="0" err="1" smtClean="0">
                <a:solidFill>
                  <a:srgbClr val="C00000"/>
                </a:solidFill>
              </a:rPr>
              <a:t>Whatsapp</a:t>
            </a:r>
            <a:r>
              <a:rPr lang="tr-TR" sz="2000" b="1" dirty="0" smtClean="0">
                <a:solidFill>
                  <a:srgbClr val="C00000"/>
                </a:solidFill>
              </a:rPr>
              <a:t> grubumuz üzerinden </a:t>
            </a:r>
            <a:r>
              <a:rPr lang="tr-TR" sz="2000" b="1" dirty="0" smtClean="0">
                <a:solidFill>
                  <a:schemeClr val="tx1"/>
                </a:solidFill>
              </a:rPr>
              <a:t>bildireceklerdir.</a:t>
            </a:r>
            <a:endParaRPr lang="tr-TR" sz="2000" b="1" dirty="0">
              <a:solidFill>
                <a:schemeClr val="tx1"/>
              </a:solidFill>
            </a:endParaRPr>
          </a:p>
        </p:txBody>
      </p:sp>
      <p:sp>
        <p:nvSpPr>
          <p:cNvPr id="7" name="1 Metin kutusu"/>
          <p:cNvSpPr txBox="1"/>
          <p:nvPr/>
        </p:nvSpPr>
        <p:spPr>
          <a:xfrm>
            <a:off x="7682" y="5081364"/>
            <a:ext cx="9176867"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b="1" dirty="0" smtClean="0"/>
              <a:t>Eğer il milli eğitim personellerince Devlet Kurumları Modülü için yapılan ve </a:t>
            </a:r>
            <a:r>
              <a:rPr lang="tr-TR" b="1" dirty="0" smtClean="0">
                <a:solidFill>
                  <a:srgbClr val="FFC000"/>
                </a:solidFill>
              </a:rPr>
              <a:t>«Adres Kodu Giriş» </a:t>
            </a:r>
            <a:r>
              <a:rPr lang="tr-TR" b="1" dirty="0" smtClean="0"/>
              <a:t>sekmesinde açılan ekrandaki düzeltme esnasında </a:t>
            </a:r>
            <a:r>
              <a:rPr lang="tr-TR" b="1" dirty="0" smtClean="0">
                <a:solidFill>
                  <a:srgbClr val="FFC000"/>
                </a:solidFill>
              </a:rPr>
              <a:t>«İç Kapı No»</a:t>
            </a:r>
            <a:r>
              <a:rPr lang="tr-TR" b="1" dirty="0" smtClean="0"/>
              <a:t> kısmı çıkmadığı zaman adres kaydı yapılamayacağından </a:t>
            </a:r>
            <a:r>
              <a:rPr lang="tr-TR" b="1" dirty="0" smtClean="0">
                <a:solidFill>
                  <a:srgbClr val="FFC000"/>
                </a:solidFill>
              </a:rPr>
              <a:t>kurumların</a:t>
            </a:r>
            <a:r>
              <a:rPr lang="tr-TR" b="1" dirty="0" smtClean="0"/>
              <a:t> ilgili belediyelere başvurarak adresini düzeltmesi ve </a:t>
            </a:r>
            <a:r>
              <a:rPr lang="tr-TR" b="1" dirty="0" smtClean="0">
                <a:solidFill>
                  <a:srgbClr val="FFC000"/>
                </a:solidFill>
              </a:rPr>
              <a:t>«İç Kapı Numarası»</a:t>
            </a:r>
            <a:r>
              <a:rPr lang="tr-TR" b="1" dirty="0" smtClean="0"/>
              <a:t> istemesi gerekmektedir.</a:t>
            </a:r>
            <a:endParaRPr lang="tr-TR" b="1" dirty="0"/>
          </a:p>
        </p:txBody>
      </p:sp>
    </p:spTree>
    <p:extLst>
      <p:ext uri="{BB962C8B-B14F-4D97-AF65-F5344CB8AC3E}">
        <p14:creationId xmlns:p14="http://schemas.microsoft.com/office/powerpoint/2010/main" val="10054175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3" y="-46501"/>
            <a:ext cx="2060848" cy="1963333"/>
          </a:xfrm>
          <a:prstGeom prst="rect">
            <a:avLst/>
          </a:prstGeom>
        </p:spPr>
      </p:pic>
      <p:sp>
        <p:nvSpPr>
          <p:cNvPr id="3" name="7 Metin kutusu"/>
          <p:cNvSpPr txBox="1"/>
          <p:nvPr/>
        </p:nvSpPr>
        <p:spPr>
          <a:xfrm>
            <a:off x="1861438" y="260648"/>
            <a:ext cx="7200800" cy="1446550"/>
          </a:xfrm>
          <a:prstGeom prst="rect">
            <a:avLst/>
          </a:prstGeom>
          <a:noFill/>
        </p:spPr>
        <p:txBody>
          <a:bodyPr wrap="square" rtlCol="0">
            <a:spAutoFit/>
          </a:bodyPr>
          <a:lstStyle/>
          <a:p>
            <a:r>
              <a:rPr lang="tr-TR" sz="4400" b="1" spc="50" dirty="0" smtClean="0">
                <a:ln w="0">
                  <a:solidFill>
                    <a:prstClr val="black"/>
                  </a:solidFill>
                </a:ln>
                <a:solidFill>
                  <a:srgbClr val="C00000"/>
                </a:solidFill>
                <a:effectLst>
                  <a:innerShdw blurRad="63500" dist="50800" dir="13500000">
                    <a:srgbClr val="000000">
                      <a:alpha val="50000"/>
                    </a:srgbClr>
                  </a:innerShdw>
                </a:effectLst>
                <a:latin typeface="Arial Black" panose="020B0A04020102020204" pitchFamily="34" charset="0"/>
              </a:rPr>
              <a:t>ÇOK ÖNEMLİ UYARILAR!!!</a:t>
            </a:r>
            <a:endParaRPr lang="tr-TR" sz="4400" b="1" spc="50" dirty="0">
              <a:ln w="0">
                <a:solidFill>
                  <a:prstClr val="black"/>
                </a:solidFill>
              </a:ln>
              <a:solidFill>
                <a:srgbClr val="C00000"/>
              </a:solidFill>
              <a:effectLst>
                <a:innerShdw blurRad="63500" dist="50800" dir="13500000">
                  <a:srgbClr val="000000">
                    <a:alpha val="50000"/>
                  </a:srgbClr>
                </a:innerShdw>
              </a:effectLst>
              <a:latin typeface="Arial Black" panose="020B0A04020102020204" pitchFamily="34" charset="0"/>
            </a:endParaRPr>
          </a:p>
        </p:txBody>
      </p:sp>
      <p:sp>
        <p:nvSpPr>
          <p:cNvPr id="4" name="2 Metin kutusu"/>
          <p:cNvSpPr txBox="1"/>
          <p:nvPr/>
        </p:nvSpPr>
        <p:spPr>
          <a:xfrm>
            <a:off x="0" y="1965643"/>
            <a:ext cx="9144000" cy="163121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457200" indent="-457200" algn="just">
              <a:buAutoNum type="arabicParenR"/>
            </a:pPr>
            <a:r>
              <a:rPr lang="tr-TR" sz="2000" b="1" dirty="0" smtClean="0">
                <a:solidFill>
                  <a:schemeClr val="bg1"/>
                </a:solidFill>
              </a:rPr>
              <a:t>İl Millî Eğitim Müdürlüğü personeli olarak, Devlet Kurumları </a:t>
            </a:r>
            <a:r>
              <a:rPr lang="tr-TR" sz="2000" b="1" dirty="0" err="1" smtClean="0">
                <a:solidFill>
                  <a:schemeClr val="bg1"/>
                </a:solidFill>
              </a:rPr>
              <a:t>Modülü’nde</a:t>
            </a:r>
            <a:r>
              <a:rPr lang="tr-TR" sz="2000" b="1" dirty="0" smtClean="0">
                <a:solidFill>
                  <a:schemeClr val="bg1"/>
                </a:solidFill>
              </a:rPr>
              <a:t> değişiklik yapma yetkisi MEBBİS Yöneticisi Ender Gürbüz ve </a:t>
            </a:r>
            <a:r>
              <a:rPr lang="tr-TR" sz="2000" b="1" dirty="0" err="1" smtClean="0">
                <a:solidFill>
                  <a:schemeClr val="bg1"/>
                </a:solidFill>
              </a:rPr>
              <a:t>ve</a:t>
            </a:r>
            <a:r>
              <a:rPr lang="tr-TR" sz="2000" b="1" dirty="0" smtClean="0">
                <a:solidFill>
                  <a:schemeClr val="bg1"/>
                </a:solidFill>
              </a:rPr>
              <a:t> Strateji Geliştirme (İstatistik) Şefi Ahmet </a:t>
            </a:r>
            <a:r>
              <a:rPr lang="tr-TR" sz="2000" b="1" dirty="0" err="1" smtClean="0">
                <a:solidFill>
                  <a:schemeClr val="bg1"/>
                </a:solidFill>
              </a:rPr>
              <a:t>ÇEVİK’tedir</a:t>
            </a:r>
            <a:r>
              <a:rPr lang="tr-TR" sz="2000" b="1" dirty="0" smtClean="0">
                <a:solidFill>
                  <a:schemeClr val="bg1"/>
                </a:solidFill>
              </a:rPr>
              <a:t>.</a:t>
            </a:r>
          </a:p>
          <a:p>
            <a:pPr marL="457200" indent="-457200" algn="just">
              <a:buAutoNum type="arabicParenR"/>
            </a:pPr>
            <a:r>
              <a:rPr lang="tr-TR" sz="2000" b="1" dirty="0" smtClean="0">
                <a:solidFill>
                  <a:schemeClr val="bg1"/>
                </a:solidFill>
              </a:rPr>
              <a:t>Yalnızca MEİS girişleri dolayısıyla oluşturduğumuz </a:t>
            </a:r>
            <a:r>
              <a:rPr lang="tr-TR" sz="2000" b="1" dirty="0" err="1" smtClean="0">
                <a:solidFill>
                  <a:schemeClr val="bg1"/>
                </a:solidFill>
              </a:rPr>
              <a:t>Whatsapp</a:t>
            </a:r>
            <a:r>
              <a:rPr lang="tr-TR" sz="2000" b="1" dirty="0" smtClean="0">
                <a:solidFill>
                  <a:schemeClr val="bg1"/>
                </a:solidFill>
              </a:rPr>
              <a:t> grubu üzerinden gelen değişiklik bildirimleri dikkate alınacaktır.</a:t>
            </a:r>
            <a:endParaRPr lang="tr-TR" sz="2000" b="1" dirty="0">
              <a:solidFill>
                <a:schemeClr val="bg1"/>
              </a:solidFill>
            </a:endParaRPr>
          </a:p>
        </p:txBody>
      </p:sp>
      <p:sp>
        <p:nvSpPr>
          <p:cNvPr id="5" name="2 Metin kutusu"/>
          <p:cNvSpPr txBox="1"/>
          <p:nvPr/>
        </p:nvSpPr>
        <p:spPr>
          <a:xfrm>
            <a:off x="0" y="3789040"/>
            <a:ext cx="9144000"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tr-TR" sz="2000" b="1" dirty="0" smtClean="0">
                <a:solidFill>
                  <a:schemeClr val="bg1"/>
                </a:solidFill>
              </a:rPr>
              <a:t>OKULLAR TARAFINDAN DOĞRUDAN İL MİLLİ EĞİTİM MÜDÜRLÜĞÜ ÇALIŞANLARI ENDER GÜRBÜZ VE AHMET ÇEVİK’ E YAPILAN DEĞİŞİKLİK BİLDİRİMLERİ –İLÇELER GRUP ÜZERİNDEN YAZMADAN ARAMIŞ OLSALAR VEYA İLE GELSELER DAHİ- </a:t>
            </a:r>
            <a:r>
              <a:rPr lang="tr-TR" sz="2000" b="1" dirty="0" smtClean="0">
                <a:solidFill>
                  <a:srgbClr val="FFC000"/>
                </a:solidFill>
              </a:rPr>
              <a:t>DİKKATE ALINMAYACAK VE İŞLEM YAPILMAYACAKTIR.</a:t>
            </a:r>
          </a:p>
          <a:p>
            <a:pPr algn="just"/>
            <a:endParaRPr lang="tr-TR" sz="2000" b="1" dirty="0" smtClean="0">
              <a:solidFill>
                <a:schemeClr val="bg1"/>
              </a:solidFill>
            </a:endParaRPr>
          </a:p>
          <a:p>
            <a:pPr algn="just"/>
            <a:r>
              <a:rPr lang="tr-TR" sz="2000" b="1" dirty="0" smtClean="0">
                <a:solidFill>
                  <a:schemeClr val="bg1"/>
                </a:solidFill>
              </a:rPr>
              <a:t>SADECE WHATSAPP GRUBU ÜZERİNDEN TOPLU HALDE GÖNDERİLEN DEĞİŞİKLİK BİLDİRİMLERİ DİKKATE ALINACAKTIR.</a:t>
            </a:r>
            <a:endParaRPr lang="tr-TR" sz="2000" b="1" dirty="0">
              <a:solidFill>
                <a:schemeClr val="bg1"/>
              </a:solidFill>
            </a:endParaRPr>
          </a:p>
        </p:txBody>
      </p:sp>
    </p:spTree>
    <p:extLst>
      <p:ext uri="{BB962C8B-B14F-4D97-AF65-F5344CB8AC3E}">
        <p14:creationId xmlns:p14="http://schemas.microsoft.com/office/powerpoint/2010/main" val="2955776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3" y="-46501"/>
            <a:ext cx="2060848" cy="1963333"/>
          </a:xfrm>
          <a:prstGeom prst="rect">
            <a:avLst/>
          </a:prstGeom>
        </p:spPr>
      </p:pic>
      <p:sp>
        <p:nvSpPr>
          <p:cNvPr id="3" name="7 Metin kutusu"/>
          <p:cNvSpPr txBox="1"/>
          <p:nvPr/>
        </p:nvSpPr>
        <p:spPr>
          <a:xfrm>
            <a:off x="1861438" y="260648"/>
            <a:ext cx="7200800" cy="1446550"/>
          </a:xfrm>
          <a:prstGeom prst="rect">
            <a:avLst/>
          </a:prstGeom>
          <a:noFill/>
        </p:spPr>
        <p:txBody>
          <a:bodyPr wrap="square" rtlCol="0">
            <a:spAutoFit/>
          </a:bodyPr>
          <a:lstStyle/>
          <a:p>
            <a:r>
              <a:rPr lang="tr-TR" sz="4400" b="1" spc="50" dirty="0" smtClean="0">
                <a:ln w="0">
                  <a:solidFill>
                    <a:prstClr val="black"/>
                  </a:solidFill>
                </a:ln>
                <a:solidFill>
                  <a:srgbClr val="C00000"/>
                </a:solidFill>
                <a:effectLst>
                  <a:innerShdw blurRad="63500" dist="50800" dir="13500000">
                    <a:srgbClr val="000000">
                      <a:alpha val="50000"/>
                    </a:srgbClr>
                  </a:innerShdw>
                </a:effectLst>
                <a:latin typeface="Arial Black" panose="020B0A04020102020204" pitchFamily="34" charset="0"/>
              </a:rPr>
              <a:t>ÇOK ÖNEMLİ UYARILAR!!!</a:t>
            </a:r>
            <a:endParaRPr lang="tr-TR" sz="4400" b="1" spc="50" dirty="0">
              <a:ln w="0">
                <a:solidFill>
                  <a:prstClr val="black"/>
                </a:solidFill>
              </a:ln>
              <a:solidFill>
                <a:srgbClr val="C00000"/>
              </a:solidFill>
              <a:effectLst>
                <a:innerShdw blurRad="63500" dist="50800" dir="13500000">
                  <a:srgbClr val="000000">
                    <a:alpha val="50000"/>
                  </a:srgbClr>
                </a:innerShdw>
              </a:effectLst>
              <a:latin typeface="Arial Black" panose="020B0A04020102020204" pitchFamily="34" charset="0"/>
            </a:endParaRPr>
          </a:p>
        </p:txBody>
      </p:sp>
      <p:sp>
        <p:nvSpPr>
          <p:cNvPr id="4" name="2 Metin kutusu"/>
          <p:cNvSpPr txBox="1"/>
          <p:nvPr/>
        </p:nvSpPr>
        <p:spPr>
          <a:xfrm>
            <a:off x="-3625" y="2636910"/>
            <a:ext cx="9144000" cy="1631216"/>
          </a:xfrm>
          <a:prstGeom prst="rect">
            <a:avLst/>
          </a:prstGeom>
          <a:solidFill>
            <a:srgbClr val="FFC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tr-TR" sz="2000" b="1" dirty="0" smtClean="0">
                <a:solidFill>
                  <a:schemeClr val="tx1"/>
                </a:solidFill>
              </a:rPr>
              <a:t>İl Millî Eğitim Müdürlüğü’nde Ender Gürbüz ve Ahmet ÇEVİK tarafından yalnızca Devlet Kurumları </a:t>
            </a:r>
            <a:r>
              <a:rPr lang="tr-TR" sz="2000" b="1" dirty="0" err="1" smtClean="0">
                <a:solidFill>
                  <a:schemeClr val="tx1"/>
                </a:solidFill>
              </a:rPr>
              <a:t>Modülü’nde</a:t>
            </a:r>
            <a:r>
              <a:rPr lang="tr-TR" sz="2000" b="1" dirty="0" smtClean="0">
                <a:solidFill>
                  <a:schemeClr val="tx1"/>
                </a:solidFill>
              </a:rPr>
              <a:t> değişiklik yapma yetkisi bulunmaktadır. Bunun dışındaki tüm sorunlarınız için bağlı bulunduğunuz ilçelerde görevli </a:t>
            </a:r>
            <a:r>
              <a:rPr lang="tr-TR" sz="2000" b="1" dirty="0" err="1" smtClean="0">
                <a:solidFill>
                  <a:schemeClr val="tx1"/>
                </a:solidFill>
              </a:rPr>
              <a:t>mebbis</a:t>
            </a:r>
            <a:r>
              <a:rPr lang="tr-TR" sz="2000" b="1" dirty="0" smtClean="0">
                <a:solidFill>
                  <a:schemeClr val="tx1"/>
                </a:solidFill>
              </a:rPr>
              <a:t> birimlerini veya strateji birimlerini aramanız gerekmektedir. Aksi takdirde sorularınıza cevap alamayacaksınız.</a:t>
            </a:r>
            <a:endParaRPr lang="tr-TR" sz="2000" b="1" dirty="0">
              <a:solidFill>
                <a:schemeClr val="tx1"/>
              </a:solidFill>
            </a:endParaRPr>
          </a:p>
        </p:txBody>
      </p:sp>
      <p:sp>
        <p:nvSpPr>
          <p:cNvPr id="5" name="2 Metin kutusu"/>
          <p:cNvSpPr txBox="1"/>
          <p:nvPr/>
        </p:nvSpPr>
        <p:spPr>
          <a:xfrm>
            <a:off x="-3625" y="4536118"/>
            <a:ext cx="9167008"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tr-TR" sz="2000" b="1" dirty="0" smtClean="0">
                <a:solidFill>
                  <a:schemeClr val="bg1"/>
                </a:solidFill>
              </a:rPr>
              <a:t>Bazı ilçelerdeki arkadaşlar işin kolayına kaçmak amaçlı ilimizdeki </a:t>
            </a:r>
            <a:r>
              <a:rPr lang="tr-TR" sz="2000" b="1" dirty="0" err="1" smtClean="0">
                <a:solidFill>
                  <a:schemeClr val="bg1"/>
                </a:solidFill>
              </a:rPr>
              <a:t>mebbis</a:t>
            </a:r>
            <a:r>
              <a:rPr lang="tr-TR" sz="2000" b="1" dirty="0" smtClean="0">
                <a:solidFill>
                  <a:schemeClr val="bg1"/>
                </a:solidFill>
              </a:rPr>
              <a:t> yöneticisi ve ilgilenen arkadaşların cep telefonunu kurumlara vermiş, bu nedenle kişisel sorunlardan iş yapamaz hale geldik. Hiçbir surette kayıtlı olsun olmasın yukarıda belirttiğimiz hususlar haricinde kimsenin telefonuna mesajına cevap verilmeyecektir.</a:t>
            </a:r>
            <a:endParaRPr lang="tr-TR" sz="2000" b="1" dirty="0">
              <a:solidFill>
                <a:schemeClr val="bg1"/>
              </a:solidFill>
            </a:endParaRPr>
          </a:p>
        </p:txBody>
      </p:sp>
    </p:spTree>
    <p:extLst>
      <p:ext uri="{BB962C8B-B14F-4D97-AF65-F5344CB8AC3E}">
        <p14:creationId xmlns:p14="http://schemas.microsoft.com/office/powerpoint/2010/main" val="33510454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3" y="-46501"/>
            <a:ext cx="2060848" cy="1963333"/>
          </a:xfrm>
          <a:prstGeom prst="rect">
            <a:avLst/>
          </a:prstGeom>
        </p:spPr>
      </p:pic>
      <p:sp>
        <p:nvSpPr>
          <p:cNvPr id="3" name="7 Metin kutusu"/>
          <p:cNvSpPr txBox="1"/>
          <p:nvPr/>
        </p:nvSpPr>
        <p:spPr>
          <a:xfrm>
            <a:off x="1861438" y="260648"/>
            <a:ext cx="7200800" cy="1446550"/>
          </a:xfrm>
          <a:prstGeom prst="rect">
            <a:avLst/>
          </a:prstGeom>
          <a:noFill/>
        </p:spPr>
        <p:txBody>
          <a:bodyPr wrap="square" rtlCol="0">
            <a:spAutoFit/>
          </a:bodyPr>
          <a:lstStyle/>
          <a:p>
            <a:r>
              <a:rPr lang="tr-TR" sz="4400" b="1" spc="50" dirty="0" smtClean="0">
                <a:ln w="0">
                  <a:solidFill>
                    <a:prstClr val="black"/>
                  </a:solidFill>
                </a:ln>
                <a:solidFill>
                  <a:srgbClr val="C00000"/>
                </a:solidFill>
                <a:effectLst>
                  <a:innerShdw blurRad="63500" dist="50800" dir="13500000">
                    <a:srgbClr val="000000">
                      <a:alpha val="50000"/>
                    </a:srgbClr>
                  </a:innerShdw>
                </a:effectLst>
                <a:latin typeface="Arial Black" panose="020B0A04020102020204" pitchFamily="34" charset="0"/>
              </a:rPr>
              <a:t>ÇOK ÖNEMLİ UYARILAR!!!</a:t>
            </a:r>
            <a:endParaRPr lang="tr-TR" sz="4400" b="1" spc="50" dirty="0">
              <a:ln w="0">
                <a:solidFill>
                  <a:prstClr val="black"/>
                </a:solidFill>
              </a:ln>
              <a:solidFill>
                <a:srgbClr val="C00000"/>
              </a:solidFill>
              <a:effectLst>
                <a:innerShdw blurRad="63500" dist="50800" dir="13500000">
                  <a:srgbClr val="000000">
                    <a:alpha val="50000"/>
                  </a:srgbClr>
                </a:innerShdw>
              </a:effectLst>
              <a:latin typeface="Arial Black" panose="020B0A04020102020204" pitchFamily="34" charset="0"/>
            </a:endParaRPr>
          </a:p>
        </p:txBody>
      </p:sp>
      <p:sp>
        <p:nvSpPr>
          <p:cNvPr id="4" name="2 Metin kutusu"/>
          <p:cNvSpPr txBox="1"/>
          <p:nvPr/>
        </p:nvSpPr>
        <p:spPr>
          <a:xfrm>
            <a:off x="0" y="2017026"/>
            <a:ext cx="9144000" cy="132343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tr-TR" sz="2000" b="1" dirty="0" smtClean="0">
                <a:solidFill>
                  <a:srgbClr val="FFC000"/>
                </a:solidFill>
              </a:rPr>
              <a:t>«Bina Bilgileri Modülü» </a:t>
            </a:r>
            <a:r>
              <a:rPr lang="tr-TR" sz="2000" b="1" dirty="0" smtClean="0">
                <a:solidFill>
                  <a:schemeClr val="bg1"/>
                </a:solidFill>
              </a:rPr>
              <a:t>ve </a:t>
            </a:r>
            <a:r>
              <a:rPr lang="tr-TR" sz="2000" b="1" dirty="0" smtClean="0">
                <a:solidFill>
                  <a:srgbClr val="FFC000"/>
                </a:solidFill>
              </a:rPr>
              <a:t>«Devlet Kurumları Modülü»</a:t>
            </a:r>
            <a:r>
              <a:rPr lang="tr-TR" sz="2000" b="1" dirty="0" smtClean="0">
                <a:solidFill>
                  <a:schemeClr val="bg1"/>
                </a:solidFill>
              </a:rPr>
              <a:t> kısımları tamamlandıktan sonra son olarak 2018-2019 MEİS veri girişlerinin de </a:t>
            </a:r>
            <a:r>
              <a:rPr lang="tr-TR" sz="2000" b="1" dirty="0" smtClean="0">
                <a:solidFill>
                  <a:srgbClr val="FFC000"/>
                </a:solidFill>
              </a:rPr>
              <a:t>«Bina Bilgileri Modülü» </a:t>
            </a:r>
            <a:r>
              <a:rPr lang="tr-TR" sz="2000" b="1" dirty="0" smtClean="0">
                <a:solidFill>
                  <a:schemeClr val="bg1"/>
                </a:solidFill>
              </a:rPr>
              <a:t>ne uyumlu bir şekilde girilmesi gerekmektedir. Yani </a:t>
            </a:r>
            <a:r>
              <a:rPr lang="tr-TR" sz="2000" b="1" dirty="0" smtClean="0">
                <a:solidFill>
                  <a:srgbClr val="FFC000"/>
                </a:solidFill>
              </a:rPr>
              <a:t>«Bina Bilgileri Modülü» </a:t>
            </a:r>
            <a:r>
              <a:rPr lang="tr-TR" sz="2000" b="1" dirty="0" smtClean="0">
                <a:solidFill>
                  <a:schemeClr val="bg1"/>
                </a:solidFill>
              </a:rPr>
              <a:t>ne ayrı derslik sayısı </a:t>
            </a:r>
            <a:r>
              <a:rPr lang="tr-TR" sz="2000" b="1" dirty="0" smtClean="0">
                <a:solidFill>
                  <a:srgbClr val="FFC000"/>
                </a:solidFill>
              </a:rPr>
              <a:t>«MEİS» </a:t>
            </a:r>
            <a:r>
              <a:rPr lang="tr-TR" sz="2000" b="1" dirty="0" smtClean="0">
                <a:solidFill>
                  <a:schemeClr val="bg1"/>
                </a:solidFill>
              </a:rPr>
              <a:t>modülüne ayrı derslik sayısı girilmemesi gerekmektedir.</a:t>
            </a:r>
            <a:endParaRPr lang="tr-TR" sz="2000" b="1" dirty="0">
              <a:solidFill>
                <a:schemeClr val="bg1"/>
              </a:solidFill>
            </a:endParaRPr>
          </a:p>
        </p:txBody>
      </p:sp>
      <p:sp>
        <p:nvSpPr>
          <p:cNvPr id="5" name="2 Metin kutusu"/>
          <p:cNvSpPr txBox="1"/>
          <p:nvPr/>
        </p:nvSpPr>
        <p:spPr>
          <a:xfrm>
            <a:off x="0" y="3406056"/>
            <a:ext cx="9163383" cy="163121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tr-TR" sz="2000" b="1" dirty="0" smtClean="0">
                <a:solidFill>
                  <a:schemeClr val="bg1"/>
                </a:solidFill>
              </a:rPr>
              <a:t>Yapılan iş her ne kadar zulüm gibi görünse de MEB’in yayımladığı 2023 Eğitim </a:t>
            </a:r>
            <a:r>
              <a:rPr lang="tr-TR" sz="2000" b="1" dirty="0" err="1" smtClean="0">
                <a:solidFill>
                  <a:schemeClr val="bg1"/>
                </a:solidFill>
              </a:rPr>
              <a:t>Vizyonu’na</a:t>
            </a:r>
            <a:r>
              <a:rPr lang="tr-TR" sz="2000" b="1" dirty="0" smtClean="0">
                <a:solidFill>
                  <a:schemeClr val="bg1"/>
                </a:solidFill>
              </a:rPr>
              <a:t> uyum kapsamında son derece hayatı önem arz etmektedir.</a:t>
            </a:r>
          </a:p>
          <a:p>
            <a:pPr algn="just"/>
            <a:r>
              <a:rPr lang="tr-TR" sz="2000" b="1" dirty="0" smtClean="0">
                <a:solidFill>
                  <a:schemeClr val="bg1"/>
                </a:solidFill>
              </a:rPr>
              <a:t>Yapılacak hata sadece okulları değil ilçeyi, ili, hatta geniş çapta ülkeyi dahi etkilemekte olduğundan mümkün olduğunca girişlerin zamanında, dikkatli ve eksiksiz bir biçimde tamamlanması gerekmektedir.</a:t>
            </a:r>
            <a:endParaRPr lang="tr-TR" sz="2000" b="1" dirty="0">
              <a:solidFill>
                <a:schemeClr val="bg1"/>
              </a:solidFill>
            </a:endParaRPr>
          </a:p>
        </p:txBody>
      </p:sp>
      <p:sp>
        <p:nvSpPr>
          <p:cNvPr id="6" name="2 Metin kutusu"/>
          <p:cNvSpPr txBox="1"/>
          <p:nvPr/>
        </p:nvSpPr>
        <p:spPr>
          <a:xfrm>
            <a:off x="19383" y="5120047"/>
            <a:ext cx="91440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tr-TR" sz="2000" b="1" dirty="0" smtClean="0">
                <a:solidFill>
                  <a:schemeClr val="bg1"/>
                </a:solidFill>
              </a:rPr>
              <a:t>HAZIRLADIĞIMIZ BU SUNUMU SONUNA KADAR DİKKATLİCE OKUYUP BU DOĞRULTU DA İŞLEM YAPACAĞINIZI ÜMİT EDEREK HEPİNİZE KOLAYLIKLAR VE BAŞARILAR DİLİYORUM</a:t>
            </a:r>
            <a:endParaRPr lang="tr-TR" sz="2000" b="1" dirty="0">
              <a:solidFill>
                <a:schemeClr val="bg1"/>
              </a:solidFill>
            </a:endParaRPr>
          </a:p>
        </p:txBody>
      </p:sp>
    </p:spTree>
    <p:extLst>
      <p:ext uri="{BB962C8B-B14F-4D97-AF65-F5344CB8AC3E}">
        <p14:creationId xmlns:p14="http://schemas.microsoft.com/office/powerpoint/2010/main" val="42730297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159353" y="1052736"/>
            <a:ext cx="4825295" cy="954107"/>
          </a:xfrm>
          <a:prstGeom prst="rect">
            <a:avLst/>
          </a:prstGeom>
          <a:solidFill>
            <a:srgbClr val="92D050"/>
          </a:solidFill>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tr-TR" sz="2800" b="1" dirty="0" smtClean="0">
                <a:solidFill>
                  <a:schemeClr val="tx1"/>
                </a:solidFill>
              </a:rPr>
              <a:t>Mehmet Ali TİRYAKİOĞLU</a:t>
            </a:r>
          </a:p>
          <a:p>
            <a:pPr algn="ctr"/>
            <a:r>
              <a:rPr lang="tr-TR" sz="2800" dirty="0" smtClean="0"/>
              <a:t>İl Milli Eğitim Müdür Yardımcısı</a:t>
            </a:r>
            <a:endParaRPr lang="tr-TR" sz="2800" dirty="0"/>
          </a:p>
        </p:txBody>
      </p:sp>
      <p:sp>
        <p:nvSpPr>
          <p:cNvPr id="3" name="Metin kutusu 2"/>
          <p:cNvSpPr txBox="1"/>
          <p:nvPr/>
        </p:nvSpPr>
        <p:spPr>
          <a:xfrm>
            <a:off x="251520" y="2780928"/>
            <a:ext cx="4320480"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tr-TR" sz="2400" b="1" dirty="0" smtClean="0"/>
          </a:p>
          <a:p>
            <a:pPr algn="ctr"/>
            <a:r>
              <a:rPr lang="tr-TR" sz="2400" b="1" dirty="0" smtClean="0">
                <a:solidFill>
                  <a:srgbClr val="FFC000"/>
                </a:solidFill>
              </a:rPr>
              <a:t>Ender GÜRBÜZ</a:t>
            </a:r>
          </a:p>
          <a:p>
            <a:pPr algn="ctr"/>
            <a:r>
              <a:rPr lang="tr-TR" sz="2400" b="1" dirty="0" smtClean="0"/>
              <a:t>İl Milli Eğitim Müdürlüğü</a:t>
            </a:r>
          </a:p>
          <a:p>
            <a:pPr algn="ctr"/>
            <a:r>
              <a:rPr lang="tr-TR" sz="2400" b="1" dirty="0" smtClean="0"/>
              <a:t>MEBBİS Yöneticisi</a:t>
            </a:r>
            <a:endParaRPr lang="tr-TR" sz="2400" b="1" dirty="0"/>
          </a:p>
        </p:txBody>
      </p:sp>
      <p:sp>
        <p:nvSpPr>
          <p:cNvPr id="4" name="Metin kutusu 3"/>
          <p:cNvSpPr txBox="1"/>
          <p:nvPr/>
        </p:nvSpPr>
        <p:spPr>
          <a:xfrm>
            <a:off x="4716016" y="2780928"/>
            <a:ext cx="4176464"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tr-TR" sz="2400" b="1" dirty="0" smtClean="0">
                <a:solidFill>
                  <a:srgbClr val="FFC000"/>
                </a:solidFill>
              </a:rPr>
              <a:t>Ahmet ÇEVİK</a:t>
            </a:r>
          </a:p>
          <a:p>
            <a:pPr algn="ctr"/>
            <a:r>
              <a:rPr lang="tr-TR" sz="2400" b="1" dirty="0" smtClean="0"/>
              <a:t>İl Milli Eğitim Müdürlüğü</a:t>
            </a:r>
          </a:p>
          <a:p>
            <a:pPr algn="ctr"/>
            <a:r>
              <a:rPr lang="tr-TR" sz="2400" b="1" dirty="0" smtClean="0"/>
              <a:t>Strateji Geliştirme-1 (İstatistik) Şefi</a:t>
            </a:r>
            <a:endParaRPr lang="tr-TR" sz="2400" b="1" dirty="0"/>
          </a:p>
        </p:txBody>
      </p:sp>
      <p:sp>
        <p:nvSpPr>
          <p:cNvPr id="5" name="Metin kutusu 4"/>
          <p:cNvSpPr txBox="1"/>
          <p:nvPr/>
        </p:nvSpPr>
        <p:spPr>
          <a:xfrm>
            <a:off x="3381015" y="5124673"/>
            <a:ext cx="2927341"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tr-TR" sz="2800" b="1" dirty="0" smtClean="0">
                <a:solidFill>
                  <a:schemeClr val="bg1"/>
                </a:solidFill>
              </a:rPr>
              <a:t>TEŞEKKÜR EDERİZ.</a:t>
            </a:r>
            <a:endParaRPr lang="tr-TR" sz="2800" dirty="0">
              <a:solidFill>
                <a:schemeClr val="bg1"/>
              </a:solidFill>
            </a:endParaRPr>
          </a:p>
        </p:txBody>
      </p:sp>
    </p:spTree>
    <p:extLst>
      <p:ext uri="{BB962C8B-B14F-4D97-AF65-F5344CB8AC3E}">
        <p14:creationId xmlns:p14="http://schemas.microsoft.com/office/powerpoint/2010/main" val="29259977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Metin kutusu"/>
          <p:cNvSpPr txBox="1"/>
          <p:nvPr/>
        </p:nvSpPr>
        <p:spPr>
          <a:xfrm>
            <a:off x="3059832" y="1460346"/>
            <a:ext cx="5688632" cy="3477875"/>
          </a:xfrm>
          <a:prstGeom prst="rect">
            <a:avLst/>
          </a:prstGeom>
          <a:noFill/>
        </p:spPr>
        <p:txBody>
          <a:bodyPr wrap="square" rtlCol="0">
            <a:spAutoFit/>
          </a:bodyPr>
          <a:lstStyle/>
          <a:p>
            <a:r>
              <a:rPr lang="tr-TR" sz="4400" b="1" spc="50" dirty="0" smtClean="0">
                <a:ln w="0">
                  <a:solidFill>
                    <a:schemeClr val="tx1"/>
                  </a:solidFill>
                </a:ln>
                <a:solidFill>
                  <a:srgbClr val="002060"/>
                </a:solidFill>
                <a:effectLst>
                  <a:innerShdw blurRad="63500" dist="50800" dir="13500000">
                    <a:srgbClr val="000000">
                      <a:alpha val="50000"/>
                    </a:srgbClr>
                  </a:innerShdw>
                </a:effectLst>
                <a:latin typeface="Arial Black" panose="020B0A04020102020204" pitchFamily="34" charset="0"/>
              </a:rPr>
              <a:t>BİNA BİLGİLERİ MODÜLÜ’NDE ADRES YANLIŞSA KURUMLAR </a:t>
            </a:r>
          </a:p>
          <a:p>
            <a:r>
              <a:rPr lang="tr-TR" sz="4400" b="1" spc="50" dirty="0" smtClean="0">
                <a:ln w="0">
                  <a:solidFill>
                    <a:schemeClr val="tx1"/>
                  </a:solidFill>
                </a:ln>
                <a:solidFill>
                  <a:srgbClr val="002060"/>
                </a:solidFill>
                <a:effectLst>
                  <a:innerShdw blurRad="63500" dist="50800" dir="13500000">
                    <a:srgbClr val="000000">
                      <a:alpha val="50000"/>
                    </a:srgbClr>
                  </a:innerShdw>
                </a:effectLst>
                <a:latin typeface="Arial Black" panose="020B0A04020102020204" pitchFamily="34" charset="0"/>
              </a:rPr>
              <a:t>NE YAPACAK?</a:t>
            </a:r>
            <a:endParaRPr lang="tr-TR" sz="4400" b="1" spc="50" dirty="0">
              <a:ln w="0">
                <a:solidFill>
                  <a:schemeClr val="tx1"/>
                </a:solidFill>
              </a:ln>
              <a:solidFill>
                <a:srgbClr val="002060"/>
              </a:solidFill>
              <a:effectLst>
                <a:innerShdw blurRad="63500" dist="50800" dir="13500000">
                  <a:srgbClr val="000000">
                    <a:alpha val="50000"/>
                  </a:srgbClr>
                </a:innerShdw>
              </a:effectLst>
              <a:latin typeface="Arial Black" panose="020B0A040201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08" y="620688"/>
            <a:ext cx="5157192" cy="5157192"/>
          </a:xfrm>
          <a:prstGeom prst="rect">
            <a:avLst/>
          </a:prstGeom>
        </p:spPr>
      </p:pic>
    </p:spTree>
    <p:extLst>
      <p:ext uri="{BB962C8B-B14F-4D97-AF65-F5344CB8AC3E}">
        <p14:creationId xmlns:p14="http://schemas.microsoft.com/office/powerpoint/2010/main" val="27837684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052736"/>
            <a:ext cx="9144000" cy="424731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342900" indent="-342900" algn="just">
              <a:lnSpc>
                <a:spcPct val="150000"/>
              </a:lnSpc>
              <a:buFont typeface="Wingdings" panose="05000000000000000000" pitchFamily="2" charset="2"/>
              <a:buChar char="v"/>
            </a:pPr>
            <a:r>
              <a:rPr lang="tr-TR" sz="2000" b="1" dirty="0" smtClean="0"/>
              <a:t>Bina Bilgileri Modülü’ </a:t>
            </a:r>
            <a:r>
              <a:rPr lang="tr-TR" sz="2000" b="1" dirty="0" err="1" smtClean="0"/>
              <a:t>ndeki</a:t>
            </a:r>
            <a:r>
              <a:rPr lang="tr-TR" sz="2000" b="1" dirty="0" smtClean="0"/>
              <a:t> adresiniz hatalıysa, Devlet Kurumları Modülü’ </a:t>
            </a:r>
            <a:r>
              <a:rPr lang="tr-TR" sz="2000" b="1" dirty="0" err="1" smtClean="0"/>
              <a:t>ndeki</a:t>
            </a:r>
            <a:r>
              <a:rPr lang="tr-TR" sz="2000" b="1" dirty="0" smtClean="0"/>
              <a:t> adres ile uyuşmuyorsa ve bu nedenle MEİS modülü girişi yapılamıyorsa okullar durumu ilçelerindeki sorumlu MEBBİS birimi veya Strateji Geliştirme Bölümü’ne bildirecekler.</a:t>
            </a:r>
          </a:p>
          <a:p>
            <a:pPr marL="342900" indent="-342900" algn="just">
              <a:lnSpc>
                <a:spcPct val="150000"/>
              </a:lnSpc>
              <a:buFont typeface="Wingdings" panose="05000000000000000000" pitchFamily="2" charset="2"/>
              <a:buChar char="v"/>
            </a:pPr>
            <a:r>
              <a:rPr lang="tr-TR" sz="2000" b="1" dirty="0" smtClean="0"/>
              <a:t>İlgili birim, kurum tarafından giriş yapılmış ve kurum onayı verilmişse Bina Bilgileri </a:t>
            </a:r>
            <a:r>
              <a:rPr lang="tr-TR" sz="2000" b="1" dirty="0" err="1" smtClean="0"/>
              <a:t>Modülü’nde</a:t>
            </a:r>
            <a:r>
              <a:rPr lang="tr-TR" sz="2000" b="1" dirty="0" smtClean="0"/>
              <a:t> öncelikle o kurumun </a:t>
            </a:r>
            <a:r>
              <a:rPr lang="tr-TR" sz="2000" b="1" dirty="0" smtClean="0">
                <a:solidFill>
                  <a:srgbClr val="FFC000"/>
                </a:solidFill>
              </a:rPr>
              <a:t>«Kurum Onayı» </a:t>
            </a:r>
            <a:r>
              <a:rPr lang="tr-TR" sz="2000" b="1" dirty="0" smtClean="0"/>
              <a:t>ve </a:t>
            </a:r>
            <a:r>
              <a:rPr lang="tr-TR" sz="2000" b="1" dirty="0" smtClean="0">
                <a:solidFill>
                  <a:srgbClr val="FFC000"/>
                </a:solidFill>
              </a:rPr>
              <a:t>«İlçe Onayı» </a:t>
            </a:r>
            <a:r>
              <a:rPr lang="tr-TR" sz="2000" b="1" dirty="0" err="1" smtClean="0"/>
              <a:t>nı</a:t>
            </a:r>
            <a:r>
              <a:rPr lang="tr-TR" sz="2000" b="1" dirty="0" smtClean="0"/>
              <a:t> kaldıracak.</a:t>
            </a:r>
          </a:p>
          <a:p>
            <a:pPr marL="342900" indent="-342900" algn="just">
              <a:lnSpc>
                <a:spcPct val="150000"/>
              </a:lnSpc>
              <a:buFont typeface="Wingdings" panose="05000000000000000000" pitchFamily="2" charset="2"/>
              <a:buChar char="v"/>
            </a:pPr>
            <a:r>
              <a:rPr lang="tr-TR" sz="2000" b="1" dirty="0" smtClean="0"/>
              <a:t>Eğer işlemleri tamamlayıp kurum onayı vermediyseniz veya </a:t>
            </a:r>
            <a:r>
              <a:rPr lang="tr-TR" sz="2000" b="1" dirty="0" smtClean="0">
                <a:solidFill>
                  <a:srgbClr val="FFC000"/>
                </a:solidFill>
              </a:rPr>
              <a:t>«Bina Bilgileri Modülü» </a:t>
            </a:r>
            <a:r>
              <a:rPr lang="tr-TR" sz="2000" b="1" dirty="0" smtClean="0"/>
              <a:t>ne ilk kez giriş yapacaksanız ilçeye herhangi bir bildirim yapmaksızın sunumumuzun devamındaki işlemleri yapmanız gerekmektedir.</a:t>
            </a:r>
            <a:endParaRPr lang="tr-TR" sz="20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23528" y="404664"/>
            <a:ext cx="3600400" cy="3384376"/>
          </a:xfrm>
          <a:prstGeom prst="rect">
            <a:avLst/>
          </a:prstGeom>
          <a:noFill/>
          <a:ln w="38100">
            <a:solidFill>
              <a:srgbClr val="C00000"/>
            </a:solidFill>
            <a:miter lim="800000"/>
            <a:headEnd/>
            <a:tailEnd/>
          </a:ln>
        </p:spPr>
      </p:pic>
      <p:sp>
        <p:nvSpPr>
          <p:cNvPr id="3" name="2 Metin kutusu"/>
          <p:cNvSpPr txBox="1"/>
          <p:nvPr/>
        </p:nvSpPr>
        <p:spPr>
          <a:xfrm>
            <a:off x="0" y="4145304"/>
            <a:ext cx="9143999"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2000" b="1" dirty="0" smtClean="0">
                <a:solidFill>
                  <a:schemeClr val="bg1"/>
                </a:solidFill>
              </a:rPr>
              <a:t>Eğer </a:t>
            </a:r>
            <a:r>
              <a:rPr lang="tr-TR" sz="2000" b="1" dirty="0" smtClean="0">
                <a:solidFill>
                  <a:srgbClr val="FFC000"/>
                </a:solidFill>
              </a:rPr>
              <a:t>«Bina Bilgileri Modülü» </a:t>
            </a:r>
            <a:r>
              <a:rPr lang="tr-TR" sz="2000" b="1" dirty="0" err="1" smtClean="0">
                <a:solidFill>
                  <a:srgbClr val="FFC000"/>
                </a:solidFill>
              </a:rPr>
              <a:t>ndeki</a:t>
            </a:r>
            <a:r>
              <a:rPr lang="tr-TR" sz="2000" b="1" dirty="0" smtClean="0">
                <a:solidFill>
                  <a:srgbClr val="FFC000"/>
                </a:solidFill>
              </a:rPr>
              <a:t> adres yanlışsa, </a:t>
            </a:r>
            <a:r>
              <a:rPr lang="tr-TR" sz="2000" b="1" dirty="0" smtClean="0">
                <a:solidFill>
                  <a:schemeClr val="bg1"/>
                </a:solidFill>
              </a:rPr>
              <a:t>kurum ve ilçe onayı verilmişse ve bu hatadan ötürü ilçe tarafından </a:t>
            </a:r>
            <a:r>
              <a:rPr lang="tr-TR" sz="2000" b="1" dirty="0" smtClean="0">
                <a:solidFill>
                  <a:srgbClr val="92D050"/>
                </a:solidFill>
              </a:rPr>
              <a:t>kurum ve ilçe onayı kaldırıldıysa </a:t>
            </a:r>
            <a:r>
              <a:rPr lang="tr-TR" sz="2000" b="1" dirty="0" smtClean="0">
                <a:solidFill>
                  <a:schemeClr val="bg1"/>
                </a:solidFill>
              </a:rPr>
              <a:t>kurumlar öncelikle </a:t>
            </a:r>
            <a:r>
              <a:rPr lang="tr-TR" sz="2000" b="1" dirty="0" smtClean="0">
                <a:solidFill>
                  <a:srgbClr val="FFC000"/>
                </a:solidFill>
              </a:rPr>
              <a:t>«Kurum İşlemleri» </a:t>
            </a:r>
            <a:r>
              <a:rPr lang="tr-TR" sz="2000" b="1" dirty="0" smtClean="0">
                <a:solidFill>
                  <a:schemeClr val="bg1"/>
                </a:solidFill>
              </a:rPr>
              <a:t>menüsünden </a:t>
            </a:r>
            <a:r>
              <a:rPr lang="tr-TR" sz="2000" b="1" dirty="0" smtClean="0">
                <a:solidFill>
                  <a:srgbClr val="FFC000"/>
                </a:solidFill>
              </a:rPr>
              <a:t>«Kurum Binaları» </a:t>
            </a:r>
            <a:r>
              <a:rPr lang="tr-TR" sz="2000" b="1" dirty="0" err="1" smtClean="0">
                <a:solidFill>
                  <a:schemeClr val="bg1"/>
                </a:solidFill>
              </a:rPr>
              <a:t>na</a:t>
            </a:r>
            <a:r>
              <a:rPr lang="tr-TR" sz="2000" b="1" dirty="0" smtClean="0">
                <a:solidFill>
                  <a:schemeClr val="bg1"/>
                </a:solidFill>
              </a:rPr>
              <a:t> tıklayacak.</a:t>
            </a:r>
            <a:endParaRPr lang="tr-TR" sz="2000" b="1" dirty="0">
              <a:solidFill>
                <a:schemeClr val="bg1"/>
              </a:solidFill>
            </a:endParaRPr>
          </a:p>
        </p:txBody>
      </p:sp>
      <p:pic>
        <p:nvPicPr>
          <p:cNvPr id="11267" name="Picture 3"/>
          <p:cNvPicPr>
            <a:picLocks noChangeAspect="1" noChangeArrowheads="1"/>
          </p:cNvPicPr>
          <p:nvPr/>
        </p:nvPicPr>
        <p:blipFill>
          <a:blip r:embed="rId3" cstate="print"/>
          <a:srcRect/>
          <a:stretch>
            <a:fillRect/>
          </a:stretch>
        </p:blipFill>
        <p:spPr bwMode="auto">
          <a:xfrm>
            <a:off x="5220072" y="404664"/>
            <a:ext cx="3328788" cy="3384376"/>
          </a:xfrm>
          <a:prstGeom prst="rect">
            <a:avLst/>
          </a:prstGeom>
          <a:noFill/>
          <a:ln w="38100">
            <a:solidFill>
              <a:srgbClr val="C00000"/>
            </a:solidFill>
            <a:miter lim="800000"/>
            <a:headEnd/>
            <a:tailEnd/>
          </a:ln>
        </p:spPr>
      </p:pic>
      <p:sp>
        <p:nvSpPr>
          <p:cNvPr id="6" name="Şeritli Sağ Ok 5"/>
          <p:cNvSpPr/>
          <p:nvPr/>
        </p:nvSpPr>
        <p:spPr>
          <a:xfrm>
            <a:off x="4197670" y="1979712"/>
            <a:ext cx="864096" cy="64807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sp>
        <p:nvSpPr>
          <p:cNvPr id="7" name="2 Metin kutusu"/>
          <p:cNvSpPr txBox="1"/>
          <p:nvPr/>
        </p:nvSpPr>
        <p:spPr>
          <a:xfrm>
            <a:off x="-27172" y="5589240"/>
            <a:ext cx="91440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tr-TR" sz="2000" b="1" dirty="0" smtClean="0">
                <a:solidFill>
                  <a:schemeClr val="bg1"/>
                </a:solidFill>
              </a:rPr>
              <a:t>Kurum </a:t>
            </a:r>
            <a:r>
              <a:rPr lang="tr-TR" sz="2000" b="1" dirty="0">
                <a:solidFill>
                  <a:schemeClr val="bg1"/>
                </a:solidFill>
              </a:rPr>
              <a:t>ve ilçe onayı </a:t>
            </a:r>
            <a:r>
              <a:rPr lang="tr-TR" sz="2000" b="1" dirty="0" smtClean="0">
                <a:solidFill>
                  <a:schemeClr val="bg1"/>
                </a:solidFill>
              </a:rPr>
              <a:t>verilen hallerde, hata durumunda </a:t>
            </a:r>
            <a:r>
              <a:rPr lang="tr-TR" sz="2000" b="1" dirty="0" smtClean="0">
                <a:solidFill>
                  <a:schemeClr val="tx1"/>
                </a:solidFill>
              </a:rPr>
              <a:t>ilçe tarafından </a:t>
            </a:r>
            <a:r>
              <a:rPr lang="tr-TR" sz="2000" b="1" dirty="0" smtClean="0">
                <a:solidFill>
                  <a:schemeClr val="bg1"/>
                </a:solidFill>
              </a:rPr>
              <a:t>«Kurum Onayı» </a:t>
            </a:r>
            <a:r>
              <a:rPr lang="tr-TR" sz="2000" b="1" dirty="0" smtClean="0">
                <a:solidFill>
                  <a:schemeClr val="tx1"/>
                </a:solidFill>
              </a:rPr>
              <a:t>ve </a:t>
            </a:r>
            <a:r>
              <a:rPr lang="tr-TR" sz="2000" b="1" dirty="0" smtClean="0">
                <a:solidFill>
                  <a:schemeClr val="bg1"/>
                </a:solidFill>
              </a:rPr>
              <a:t>«İlçe Onayı» </a:t>
            </a:r>
            <a:r>
              <a:rPr lang="tr-TR" sz="2000" b="1" dirty="0" smtClean="0">
                <a:solidFill>
                  <a:schemeClr val="tx1"/>
                </a:solidFill>
              </a:rPr>
              <a:t>kaldırılmadan bu bölümde işlem yapılamaz.</a:t>
            </a:r>
            <a:endParaRPr lang="tr-TR" sz="20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25903"/>
            <a:ext cx="9144000" cy="5203298"/>
          </a:xfrm>
          <a:prstGeom prst="rect">
            <a:avLst/>
          </a:prstGeom>
          <a:noFill/>
          <a:ln w="38100">
            <a:solidFill>
              <a:srgbClr val="C00000"/>
            </a:solidFill>
            <a:miter lim="800000"/>
            <a:headEnd/>
            <a:tailEnd/>
          </a:ln>
        </p:spPr>
      </p:pic>
      <p:sp>
        <p:nvSpPr>
          <p:cNvPr id="3" name="2 Metin kutusu"/>
          <p:cNvSpPr txBox="1"/>
          <p:nvPr/>
        </p:nvSpPr>
        <p:spPr>
          <a:xfrm>
            <a:off x="0" y="5733256"/>
            <a:ext cx="9143999"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sz="3200" b="1" dirty="0" smtClean="0"/>
              <a:t>Açılan ekranda kırmızı klasöre tıklayacak.</a:t>
            </a:r>
            <a:endParaRPr lang="tr-TR" sz="32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4797152"/>
          </a:xfrm>
          <a:prstGeom prst="rect">
            <a:avLst/>
          </a:prstGeom>
          <a:noFill/>
          <a:ln w="38100">
            <a:solidFill>
              <a:srgbClr val="C00000"/>
            </a:solidFill>
            <a:miter lim="800000"/>
            <a:headEnd/>
            <a:tailEnd/>
          </a:ln>
        </p:spPr>
      </p:pic>
      <p:sp>
        <p:nvSpPr>
          <p:cNvPr id="4" name="3 Metin kutusu"/>
          <p:cNvSpPr txBox="1"/>
          <p:nvPr/>
        </p:nvSpPr>
        <p:spPr>
          <a:xfrm>
            <a:off x="1948" y="5085184"/>
            <a:ext cx="9143999"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tr-TR" sz="2400" b="1" dirty="0" smtClean="0"/>
              <a:t>Daha önce kurum onayı vermişse, ilçe tarafından onaylar kaldırıldığında </a:t>
            </a:r>
            <a:r>
              <a:rPr lang="tr-TR" sz="2400" b="1" dirty="0" smtClean="0">
                <a:solidFill>
                  <a:srgbClr val="FFC000"/>
                </a:solidFill>
              </a:rPr>
              <a:t>“Sil” </a:t>
            </a:r>
            <a:r>
              <a:rPr lang="tr-TR" sz="2400" b="1" dirty="0" smtClean="0"/>
              <a:t>butonu aktif olacak. </a:t>
            </a:r>
            <a:r>
              <a:rPr lang="tr-TR" sz="2400" b="1" dirty="0" smtClean="0">
                <a:solidFill>
                  <a:srgbClr val="FFC000"/>
                </a:solidFill>
              </a:rPr>
              <a:t>«Sil»</a:t>
            </a:r>
            <a:r>
              <a:rPr lang="tr-TR" sz="2400" b="1" dirty="0" smtClean="0"/>
              <a:t> butonuna basarak yanlış olan kurum binasını silinecek.</a:t>
            </a:r>
            <a:endParaRPr lang="tr-TR" sz="24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51520" y="1383159"/>
            <a:ext cx="4604418" cy="3803650"/>
          </a:xfrm>
          <a:prstGeom prst="rect">
            <a:avLst/>
          </a:prstGeom>
          <a:noFill/>
          <a:ln w="38100">
            <a:solidFill>
              <a:srgbClr val="C00000"/>
            </a:solidFill>
            <a:miter lim="800000"/>
            <a:headEnd/>
            <a:tailEnd/>
          </a:ln>
        </p:spPr>
      </p:pic>
      <p:sp>
        <p:nvSpPr>
          <p:cNvPr id="4" name="3 Metin kutusu"/>
          <p:cNvSpPr txBox="1"/>
          <p:nvPr/>
        </p:nvSpPr>
        <p:spPr>
          <a:xfrm>
            <a:off x="5292080" y="2132856"/>
            <a:ext cx="3456384" cy="304698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sz="3200" b="1" dirty="0" smtClean="0"/>
              <a:t>Daha sonra binasını doğru adresle eklemek için </a:t>
            </a:r>
            <a:r>
              <a:rPr lang="tr-TR" sz="3200" b="1" dirty="0" smtClean="0">
                <a:solidFill>
                  <a:srgbClr val="FFC000"/>
                </a:solidFill>
              </a:rPr>
              <a:t>“Bina Ekleme” </a:t>
            </a:r>
            <a:r>
              <a:rPr lang="tr-TR" sz="3200" b="1" dirty="0" smtClean="0"/>
              <a:t>bölümüne tıklayacak.</a:t>
            </a:r>
            <a:endParaRPr lang="tr-TR" sz="32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Geçmişe bakış">
  <a:themeElements>
    <a:clrScheme name="Koyu Tonlar">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TM04033927[[fn=Ana Olay]]</Template>
  <TotalTime>398</TotalTime>
  <Words>1767</Words>
  <Application>Microsoft Office PowerPoint</Application>
  <PresentationFormat>Ekran Gösterisi (4:3)</PresentationFormat>
  <Paragraphs>86</Paragraphs>
  <Slides>35</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35</vt:i4>
      </vt:variant>
    </vt:vector>
  </HeadingPairs>
  <TitlesOfParts>
    <vt:vector size="43" baseType="lpstr">
      <vt:lpstr>Arial</vt:lpstr>
      <vt:lpstr>Arial Black</vt:lpstr>
      <vt:lpstr>Calibri</vt:lpstr>
      <vt:lpstr>Calibri Light</vt:lpstr>
      <vt:lpstr>Impact</vt:lpstr>
      <vt:lpstr>Wingdings</vt:lpstr>
      <vt:lpstr>Ana Olay</vt:lpstr>
      <vt:lpstr>Geçmişe bakış</vt:lpstr>
      <vt:lpstr>Bina bilgileri modülü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EnderGURBUZ</dc:creator>
  <cp:lastModifiedBy>Ahmet</cp:lastModifiedBy>
  <cp:revision>82</cp:revision>
  <dcterms:created xsi:type="dcterms:W3CDTF">2018-11-29T10:51:02Z</dcterms:created>
  <dcterms:modified xsi:type="dcterms:W3CDTF">2018-12-02T00:02:09Z</dcterms:modified>
</cp:coreProperties>
</file>